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SE" sz="1800" spc="-1" strike="noStrike">
                <a:solidFill>
                  <a:srgbClr val="000000"/>
                </a:solidFill>
                <a:latin typeface="Calibri"/>
              </a:rPr>
              <a:t>Click </a:t>
            </a:r>
            <a:r>
              <a:rPr b="0" lang="en-SE" sz="1800" spc="-1" strike="noStrike">
                <a:solidFill>
                  <a:srgbClr val="000000"/>
                </a:solidFill>
                <a:latin typeface="Calibri"/>
              </a:rPr>
              <a:t>to </a:t>
            </a:r>
            <a:r>
              <a:rPr b="0" lang="en-SE" sz="1800" spc="-1" strike="noStrike">
                <a:solidFill>
                  <a:srgbClr val="000000"/>
                </a:solidFill>
                <a:latin typeface="Calibri"/>
              </a:rPr>
              <a:t>move </a:t>
            </a:r>
            <a:r>
              <a:rPr b="0" lang="en-SE" sz="1800" spc="-1" strike="noStrike">
                <a:solidFill>
                  <a:srgbClr val="000000"/>
                </a:solidFill>
                <a:latin typeface="Calibri"/>
              </a:rPr>
              <a:t>the </a:t>
            </a:r>
            <a:r>
              <a:rPr b="0" lang="en-SE" sz="1800" spc="-1" strike="noStrike">
                <a:solidFill>
                  <a:srgbClr val="000000"/>
                </a:solidFill>
                <a:latin typeface="Calibri"/>
              </a:rPr>
              <a:t>slide</a:t>
            </a:r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</a:t>
            </a:r>
            <a:r>
              <a:rPr b="0" lang="en-US" sz="2000" spc="-1" strike="noStrike">
                <a:latin typeface="Arial"/>
              </a:rPr>
              <a:t>to </a:t>
            </a:r>
            <a:r>
              <a:rPr b="0" lang="en-US" sz="2000" spc="-1" strike="noStrike">
                <a:latin typeface="Arial"/>
              </a:rPr>
              <a:t>edit </a:t>
            </a:r>
            <a:r>
              <a:rPr b="0" lang="en-US" sz="2000" spc="-1" strike="noStrike">
                <a:latin typeface="Arial"/>
              </a:rPr>
              <a:t>the </a:t>
            </a:r>
            <a:r>
              <a:rPr b="0" lang="en-US" sz="2000" spc="-1" strike="noStrike">
                <a:latin typeface="Arial"/>
              </a:rPr>
              <a:t>note</a:t>
            </a:r>
            <a:r>
              <a:rPr b="0" lang="en-US" sz="2000" spc="-1" strike="noStrike">
                <a:latin typeface="Arial"/>
              </a:rPr>
              <a:t>s </a:t>
            </a:r>
            <a:r>
              <a:rPr b="0" lang="en-US" sz="2000" spc="-1" strike="noStrike">
                <a:latin typeface="Arial"/>
              </a:rPr>
              <a:t>form</a:t>
            </a:r>
            <a:r>
              <a:rPr b="0" lang="en-US" sz="2000" spc="-1" strike="noStrike">
                <a:latin typeface="Arial"/>
              </a:rPr>
              <a:t>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5A241121-8027-43D2-A069-BA9FF3820FA6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72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CEFB024-41AE-47AA-A3E4-9A8F89418C02}" type="slidenum">
              <a:rPr b="0" lang="en-SE" sz="1200" spc="-1" strike="noStrike">
                <a:latin typeface="Times New Roman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75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07B51C3-4F24-4E66-8FED-A9B840050441}" type="slidenum">
              <a:rPr b="0" lang="en-SE" sz="1200" spc="-1" strike="noStrike">
                <a:latin typeface="Times New Roman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78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48D88F3-D707-44BF-8B19-A2071CAA21B7}" type="slidenum">
              <a:rPr b="0" lang="en-SE" sz="1200" spc="-1" strike="noStrike">
                <a:latin typeface="Times New Roman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</p:spPr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81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5C96DE5-E7DC-4324-9473-8A463929B56C}" type="slidenum">
              <a:rPr b="0" lang="en-SE" sz="1200" spc="-1" strike="noStrike">
                <a:latin typeface="Times New Roman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GB" sz="4400" spc="-1" strike="noStrike">
                <a:solidFill>
                  <a:srgbClr val="000000"/>
                </a:solidFill>
                <a:latin typeface="Calibri Light"/>
              </a:rPr>
              <a:t>Click to edit </a:t>
            </a:r>
            <a:r>
              <a:rPr b="0" lang="en-GB" sz="4400" spc="-1" strike="noStrike">
                <a:solidFill>
                  <a:srgbClr val="000000"/>
                </a:solidFill>
                <a:latin typeface="Calibri Light"/>
              </a:rPr>
              <a:t>Master title </a:t>
            </a:r>
            <a:r>
              <a:rPr b="0" lang="en-GB" sz="4400" spc="-1" strike="noStrike">
                <a:solidFill>
                  <a:srgbClr val="000000"/>
                </a:solidFill>
                <a:latin typeface="Calibri Light"/>
              </a:rPr>
              <a:t>style</a:t>
            </a:r>
            <a:endParaRPr b="0" lang="en-SE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SE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SE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SE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S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7FF76F8-27CA-469B-9A87-F4D87C54A9B3}" type="datetime">
              <a:rPr b="0" lang="en-SE" sz="1200" spc="-1" strike="noStrike">
                <a:solidFill>
                  <a:srgbClr val="8b8b8b"/>
                </a:solidFill>
                <a:latin typeface="Calibri"/>
              </a:rPr>
              <a:t>12/20/25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AE9FC5E-5A21-48FD-96ED-59DAE2689B9C}" type="slidenum">
              <a:rPr b="0" lang="en-SE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1"/>
          <p:cNvSpPr/>
          <p:nvPr/>
        </p:nvSpPr>
        <p:spPr>
          <a:xfrm>
            <a:off x="1555560" y="1663920"/>
            <a:ext cx="8960400" cy="4348440"/>
          </a:xfrm>
          <a:custGeom>
            <a:avLst/>
            <a:gdLst/>
            <a:ahLst/>
            <a:rect l="0" t="0" r="r" b="b"/>
            <a:pathLst>
              <a:path w="24890" h="12079">
                <a:moveTo>
                  <a:pt x="24889" y="0"/>
                </a:moveTo>
                <a:lnTo>
                  <a:pt x="24687" y="235"/>
                </a:lnTo>
                <a:lnTo>
                  <a:pt x="24487" y="404"/>
                </a:lnTo>
                <a:lnTo>
                  <a:pt x="24285" y="634"/>
                </a:lnTo>
                <a:lnTo>
                  <a:pt x="24085" y="634"/>
                </a:lnTo>
                <a:lnTo>
                  <a:pt x="23885" y="696"/>
                </a:lnTo>
                <a:lnTo>
                  <a:pt x="23684" y="809"/>
                </a:lnTo>
                <a:lnTo>
                  <a:pt x="23483" y="903"/>
                </a:lnTo>
                <a:lnTo>
                  <a:pt x="23282" y="1008"/>
                </a:lnTo>
                <a:lnTo>
                  <a:pt x="23082" y="1121"/>
                </a:lnTo>
                <a:lnTo>
                  <a:pt x="22882" y="1255"/>
                </a:lnTo>
                <a:lnTo>
                  <a:pt x="22680" y="1352"/>
                </a:lnTo>
                <a:lnTo>
                  <a:pt x="22480" y="1522"/>
                </a:lnTo>
                <a:lnTo>
                  <a:pt x="22278" y="1653"/>
                </a:lnTo>
                <a:lnTo>
                  <a:pt x="22078" y="1762"/>
                </a:lnTo>
                <a:lnTo>
                  <a:pt x="21877" y="1871"/>
                </a:lnTo>
                <a:lnTo>
                  <a:pt x="21677" y="2115"/>
                </a:lnTo>
                <a:lnTo>
                  <a:pt x="21476" y="2601"/>
                </a:lnTo>
                <a:lnTo>
                  <a:pt x="21275" y="2859"/>
                </a:lnTo>
                <a:lnTo>
                  <a:pt x="21075" y="3160"/>
                </a:lnTo>
                <a:lnTo>
                  <a:pt x="20873" y="3379"/>
                </a:lnTo>
                <a:lnTo>
                  <a:pt x="20673" y="3594"/>
                </a:lnTo>
                <a:lnTo>
                  <a:pt x="20473" y="3786"/>
                </a:lnTo>
                <a:lnTo>
                  <a:pt x="20271" y="4167"/>
                </a:lnTo>
                <a:lnTo>
                  <a:pt x="20071" y="4511"/>
                </a:lnTo>
                <a:lnTo>
                  <a:pt x="19870" y="4979"/>
                </a:lnTo>
                <a:lnTo>
                  <a:pt x="19670" y="5173"/>
                </a:lnTo>
                <a:lnTo>
                  <a:pt x="19469" y="5349"/>
                </a:lnTo>
                <a:lnTo>
                  <a:pt x="19268" y="5533"/>
                </a:lnTo>
                <a:lnTo>
                  <a:pt x="19068" y="5844"/>
                </a:lnTo>
                <a:lnTo>
                  <a:pt x="18866" y="6044"/>
                </a:lnTo>
                <a:lnTo>
                  <a:pt x="18666" y="6220"/>
                </a:lnTo>
                <a:lnTo>
                  <a:pt x="18466" y="6507"/>
                </a:lnTo>
                <a:lnTo>
                  <a:pt x="18264" y="6641"/>
                </a:lnTo>
                <a:lnTo>
                  <a:pt x="18064" y="6777"/>
                </a:lnTo>
                <a:lnTo>
                  <a:pt x="17863" y="6730"/>
                </a:lnTo>
                <a:lnTo>
                  <a:pt x="17663" y="6979"/>
                </a:lnTo>
                <a:lnTo>
                  <a:pt x="17462" y="7227"/>
                </a:lnTo>
                <a:lnTo>
                  <a:pt x="17261" y="7475"/>
                </a:lnTo>
                <a:lnTo>
                  <a:pt x="17061" y="7723"/>
                </a:lnTo>
                <a:lnTo>
                  <a:pt x="16859" y="7839"/>
                </a:lnTo>
                <a:lnTo>
                  <a:pt x="16659" y="7954"/>
                </a:lnTo>
                <a:lnTo>
                  <a:pt x="16458" y="8069"/>
                </a:lnTo>
                <a:lnTo>
                  <a:pt x="16257" y="8185"/>
                </a:lnTo>
                <a:lnTo>
                  <a:pt x="16057" y="8301"/>
                </a:lnTo>
                <a:lnTo>
                  <a:pt x="15856" y="8410"/>
                </a:lnTo>
                <a:lnTo>
                  <a:pt x="15656" y="8520"/>
                </a:lnTo>
                <a:lnTo>
                  <a:pt x="15454" y="8631"/>
                </a:lnTo>
                <a:lnTo>
                  <a:pt x="15254" y="8741"/>
                </a:lnTo>
                <a:lnTo>
                  <a:pt x="15054" y="8852"/>
                </a:lnTo>
                <a:lnTo>
                  <a:pt x="14852" y="9003"/>
                </a:lnTo>
                <a:lnTo>
                  <a:pt x="14652" y="9537"/>
                </a:lnTo>
                <a:lnTo>
                  <a:pt x="14451" y="9815"/>
                </a:lnTo>
                <a:lnTo>
                  <a:pt x="14250" y="9967"/>
                </a:lnTo>
                <a:lnTo>
                  <a:pt x="14050" y="10118"/>
                </a:lnTo>
                <a:lnTo>
                  <a:pt x="13849" y="10218"/>
                </a:lnTo>
                <a:lnTo>
                  <a:pt x="13649" y="10318"/>
                </a:lnTo>
                <a:lnTo>
                  <a:pt x="13447" y="10418"/>
                </a:lnTo>
                <a:lnTo>
                  <a:pt x="13247" y="10518"/>
                </a:lnTo>
                <a:lnTo>
                  <a:pt x="13047" y="10618"/>
                </a:lnTo>
                <a:lnTo>
                  <a:pt x="12845" y="10687"/>
                </a:lnTo>
                <a:lnTo>
                  <a:pt x="12645" y="10757"/>
                </a:lnTo>
                <a:lnTo>
                  <a:pt x="12444" y="10826"/>
                </a:lnTo>
                <a:lnTo>
                  <a:pt x="12243" y="10896"/>
                </a:lnTo>
                <a:lnTo>
                  <a:pt x="12042" y="10965"/>
                </a:lnTo>
                <a:lnTo>
                  <a:pt x="11842" y="11020"/>
                </a:lnTo>
                <a:lnTo>
                  <a:pt x="11642" y="11073"/>
                </a:lnTo>
                <a:lnTo>
                  <a:pt x="11440" y="11128"/>
                </a:lnTo>
                <a:lnTo>
                  <a:pt x="11240" y="11182"/>
                </a:lnTo>
                <a:lnTo>
                  <a:pt x="11038" y="11236"/>
                </a:lnTo>
                <a:lnTo>
                  <a:pt x="10838" y="11269"/>
                </a:lnTo>
                <a:lnTo>
                  <a:pt x="10638" y="11303"/>
                </a:lnTo>
                <a:lnTo>
                  <a:pt x="10437" y="11337"/>
                </a:lnTo>
                <a:lnTo>
                  <a:pt x="10236" y="11371"/>
                </a:lnTo>
                <a:lnTo>
                  <a:pt x="10035" y="11405"/>
                </a:lnTo>
                <a:lnTo>
                  <a:pt x="9835" y="11449"/>
                </a:lnTo>
                <a:lnTo>
                  <a:pt x="9635" y="11492"/>
                </a:lnTo>
                <a:lnTo>
                  <a:pt x="9433" y="11536"/>
                </a:lnTo>
                <a:lnTo>
                  <a:pt x="9233" y="11580"/>
                </a:lnTo>
                <a:lnTo>
                  <a:pt x="9031" y="11624"/>
                </a:lnTo>
                <a:lnTo>
                  <a:pt x="8831" y="11653"/>
                </a:lnTo>
                <a:lnTo>
                  <a:pt x="8631" y="11682"/>
                </a:lnTo>
                <a:lnTo>
                  <a:pt x="8430" y="11710"/>
                </a:lnTo>
                <a:lnTo>
                  <a:pt x="8229" y="11739"/>
                </a:lnTo>
                <a:lnTo>
                  <a:pt x="8028" y="11767"/>
                </a:lnTo>
                <a:lnTo>
                  <a:pt x="7828" y="11778"/>
                </a:lnTo>
                <a:lnTo>
                  <a:pt x="7628" y="11815"/>
                </a:lnTo>
                <a:lnTo>
                  <a:pt x="7426" y="11839"/>
                </a:lnTo>
                <a:lnTo>
                  <a:pt x="7226" y="11845"/>
                </a:lnTo>
                <a:lnTo>
                  <a:pt x="7024" y="11857"/>
                </a:lnTo>
                <a:lnTo>
                  <a:pt x="6824" y="11869"/>
                </a:lnTo>
                <a:lnTo>
                  <a:pt x="6623" y="11891"/>
                </a:lnTo>
                <a:lnTo>
                  <a:pt x="6423" y="11909"/>
                </a:lnTo>
                <a:lnTo>
                  <a:pt x="6222" y="11930"/>
                </a:lnTo>
                <a:lnTo>
                  <a:pt x="6021" y="11938"/>
                </a:lnTo>
                <a:lnTo>
                  <a:pt x="5821" y="11944"/>
                </a:lnTo>
                <a:lnTo>
                  <a:pt x="5619" y="11948"/>
                </a:lnTo>
                <a:lnTo>
                  <a:pt x="5419" y="11948"/>
                </a:lnTo>
                <a:lnTo>
                  <a:pt x="5219" y="11970"/>
                </a:lnTo>
                <a:lnTo>
                  <a:pt x="5017" y="11974"/>
                </a:lnTo>
                <a:lnTo>
                  <a:pt x="4817" y="11986"/>
                </a:lnTo>
                <a:lnTo>
                  <a:pt x="4616" y="11988"/>
                </a:lnTo>
                <a:lnTo>
                  <a:pt x="4416" y="11988"/>
                </a:lnTo>
                <a:lnTo>
                  <a:pt x="4215" y="12009"/>
                </a:lnTo>
                <a:lnTo>
                  <a:pt x="4014" y="12009"/>
                </a:lnTo>
                <a:lnTo>
                  <a:pt x="3814" y="12010"/>
                </a:lnTo>
                <a:lnTo>
                  <a:pt x="3412" y="12014"/>
                </a:lnTo>
                <a:lnTo>
                  <a:pt x="3212" y="12026"/>
                </a:lnTo>
                <a:lnTo>
                  <a:pt x="3010" y="12027"/>
                </a:lnTo>
                <a:lnTo>
                  <a:pt x="2810" y="12029"/>
                </a:lnTo>
                <a:lnTo>
                  <a:pt x="2609" y="12029"/>
                </a:lnTo>
                <a:lnTo>
                  <a:pt x="2409" y="12033"/>
                </a:lnTo>
                <a:lnTo>
                  <a:pt x="2207" y="12034"/>
                </a:lnTo>
                <a:lnTo>
                  <a:pt x="2007" y="12035"/>
                </a:lnTo>
                <a:lnTo>
                  <a:pt x="1807" y="12036"/>
                </a:lnTo>
                <a:lnTo>
                  <a:pt x="1605" y="12043"/>
                </a:lnTo>
                <a:lnTo>
                  <a:pt x="1405" y="12046"/>
                </a:lnTo>
                <a:lnTo>
                  <a:pt x="1204" y="12055"/>
                </a:lnTo>
                <a:lnTo>
                  <a:pt x="1003" y="12055"/>
                </a:lnTo>
                <a:lnTo>
                  <a:pt x="402" y="12077"/>
                </a:lnTo>
                <a:lnTo>
                  <a:pt x="200" y="12078"/>
                </a:lnTo>
                <a:lnTo>
                  <a:pt x="0" y="12078"/>
                </a:lnTo>
                <a:lnTo>
                  <a:pt x="24879" y="12078"/>
                </a:lnTo>
                <a:lnTo>
                  <a:pt x="24889" y="0"/>
                </a:lnTo>
                <a:close/>
              </a:path>
            </a:pathLst>
          </a:custGeom>
          <a:solidFill>
            <a:srgbClr val="c5e0b4"/>
          </a:solidFill>
          <a:ln>
            <a:noFill/>
          </a:ln>
        </p:spPr>
      </p:sp>
      <p:grpSp>
        <p:nvGrpSpPr>
          <p:cNvPr id="48" name="Group 2"/>
          <p:cNvGrpSpPr/>
          <p:nvPr/>
        </p:nvGrpSpPr>
        <p:grpSpPr>
          <a:xfrm>
            <a:off x="0" y="-14760"/>
            <a:ext cx="12242880" cy="6870600"/>
            <a:chOff x="0" y="-14760"/>
            <a:chExt cx="12242880" cy="6870600"/>
          </a:xfrm>
        </p:grpSpPr>
        <p:sp>
          <p:nvSpPr>
            <p:cNvPr id="49" name="CustomShape 3"/>
            <p:cNvSpPr/>
            <p:nvPr/>
          </p:nvSpPr>
          <p:spPr>
            <a:xfrm rot="16200000">
              <a:off x="5884200" y="49716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0" name="CustomShape 4"/>
            <p:cNvSpPr/>
            <p:nvPr/>
          </p:nvSpPr>
          <p:spPr>
            <a:xfrm rot="16200000">
              <a:off x="5860080" y="-586260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1" name="CustomShape 5"/>
            <p:cNvSpPr/>
            <p:nvPr/>
          </p:nvSpPr>
          <p:spPr>
            <a:xfrm>
              <a:off x="10898640" y="64656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2" name="CustomShape 6"/>
            <p:cNvSpPr/>
            <p:nvPr/>
          </p:nvSpPr>
          <p:spPr>
            <a:xfrm>
              <a:off x="0" y="64656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53" name="CustomShape 7"/>
          <p:cNvSpPr/>
          <p:nvPr/>
        </p:nvSpPr>
        <p:spPr>
          <a:xfrm>
            <a:off x="10064520" y="6590160"/>
            <a:ext cx="212724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1000" spc="-1" strike="noStrike">
                <a:solidFill>
                  <a:srgbClr val="808080"/>
                </a:solidFill>
                <a:latin typeface="Rubik-Light"/>
              </a:rPr>
              <a:t>M</a:t>
            </a:r>
            <a:r>
              <a:rPr b="0" lang="en-SE" sz="1000" spc="-1" strike="noStrike">
                <a:solidFill>
                  <a:srgbClr val="808080"/>
                </a:solidFill>
                <a:latin typeface="Rubik-Light"/>
              </a:rPr>
              <a:t>ore info: gapminder.org/71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54" name="CustomShape 8"/>
          <p:cNvSpPr/>
          <p:nvPr/>
        </p:nvSpPr>
        <p:spPr>
          <a:xfrm>
            <a:off x="10898640" y="754920"/>
            <a:ext cx="132624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CustomShape 9"/>
          <p:cNvSpPr/>
          <p:nvPr/>
        </p:nvSpPr>
        <p:spPr>
          <a:xfrm>
            <a:off x="1214280" y="423360"/>
            <a:ext cx="968220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4400" spc="-1" strike="noStrike">
                <a:solidFill>
                  <a:srgbClr val="000000"/>
                </a:solidFill>
                <a:latin typeface="Rubik Medium"/>
              </a:rPr>
              <a:t>Protected land </a:t>
            </a:r>
            <a:r>
              <a:rPr b="0" lang="en-SE" sz="2400" spc="-1" strike="noStrike">
                <a:solidFill>
                  <a:srgbClr val="000000"/>
                </a:solidFill>
                <a:latin typeface="Rubik Light"/>
              </a:rPr>
              <a:t>share of global land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56" name="CustomShape 10"/>
          <p:cNvSpPr/>
          <p:nvPr/>
        </p:nvSpPr>
        <p:spPr>
          <a:xfrm>
            <a:off x="0" y="6605280"/>
            <a:ext cx="306396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000" spc="-1" strike="noStrike">
                <a:solidFill>
                  <a:srgbClr val="808080"/>
                </a:solidFill>
                <a:latin typeface="Rubik-Light"/>
              </a:rPr>
              <a:t>Source: IUCN and UNEP</a:t>
            </a:r>
            <a:endParaRPr b="0" lang="en-US" sz="1000" spc="-1" strike="noStrike">
              <a:latin typeface="Arial"/>
            </a:endParaRPr>
          </a:p>
        </p:txBody>
      </p:sp>
      <p:grpSp>
        <p:nvGrpSpPr>
          <p:cNvPr id="57" name="Group 11"/>
          <p:cNvGrpSpPr/>
          <p:nvPr/>
        </p:nvGrpSpPr>
        <p:grpSpPr>
          <a:xfrm>
            <a:off x="1409400" y="5994720"/>
            <a:ext cx="9262440" cy="463680"/>
            <a:chOff x="1409400" y="5994720"/>
            <a:chExt cx="9262440" cy="463680"/>
          </a:xfrm>
        </p:grpSpPr>
        <p:sp>
          <p:nvSpPr>
            <p:cNvPr id="58" name="CustomShape 12"/>
            <p:cNvSpPr/>
            <p:nvPr/>
          </p:nvSpPr>
          <p:spPr>
            <a:xfrm>
              <a:off x="1409400" y="6002280"/>
              <a:ext cx="85176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59" name="CustomShape 13"/>
            <p:cNvSpPr/>
            <p:nvPr/>
          </p:nvSpPr>
          <p:spPr>
            <a:xfrm>
              <a:off x="2570760" y="5994720"/>
              <a:ext cx="83484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1920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60" name="CustomShape 14"/>
            <p:cNvSpPr/>
            <p:nvPr/>
          </p:nvSpPr>
          <p:spPr>
            <a:xfrm>
              <a:off x="4016520" y="5994720"/>
              <a:ext cx="84096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1940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61" name="CustomShape 15"/>
            <p:cNvSpPr/>
            <p:nvPr/>
          </p:nvSpPr>
          <p:spPr>
            <a:xfrm>
              <a:off x="5460840" y="5994720"/>
              <a:ext cx="83808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1960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62" name="CustomShape 16"/>
            <p:cNvSpPr/>
            <p:nvPr/>
          </p:nvSpPr>
          <p:spPr>
            <a:xfrm>
              <a:off x="6898320" y="5994720"/>
              <a:ext cx="85320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1980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63" name="CustomShape 17"/>
            <p:cNvSpPr/>
            <p:nvPr/>
          </p:nvSpPr>
          <p:spPr>
            <a:xfrm>
              <a:off x="8320320" y="5994720"/>
              <a:ext cx="91404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64" name="CustomShape 18"/>
            <p:cNvSpPr/>
            <p:nvPr/>
          </p:nvSpPr>
          <p:spPr>
            <a:xfrm>
              <a:off x="9774360" y="5994720"/>
              <a:ext cx="89748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2020</a:t>
              </a:r>
              <a:endParaRPr b="0" lang="en-US" sz="2400" spc="-1" strike="noStrike">
                <a:latin typeface="Arial"/>
              </a:endParaRPr>
            </a:p>
          </p:txBody>
        </p:sp>
      </p:grpSp>
      <p:sp>
        <p:nvSpPr>
          <p:cNvPr id="65" name="Freeform 19"/>
          <p:cNvSpPr/>
          <p:nvPr/>
        </p:nvSpPr>
        <p:spPr>
          <a:xfrm>
            <a:off x="1544760" y="1636200"/>
            <a:ext cx="8986680" cy="4361760"/>
          </a:xfrm>
          <a:custGeom>
            <a:avLst/>
            <a:gdLst/>
            <a:ahLst/>
            <a:rect l="0" t="0" r="r" b="b"/>
            <a:pathLst>
              <a:path w="24963" h="12116">
                <a:moveTo>
                  <a:pt x="0" y="12115"/>
                </a:moveTo>
                <a:lnTo>
                  <a:pt x="202" y="12115"/>
                </a:lnTo>
                <a:lnTo>
                  <a:pt x="403" y="12114"/>
                </a:lnTo>
                <a:lnTo>
                  <a:pt x="1006" y="12092"/>
                </a:lnTo>
                <a:lnTo>
                  <a:pt x="1209" y="12092"/>
                </a:lnTo>
                <a:lnTo>
                  <a:pt x="1409" y="12083"/>
                </a:lnTo>
                <a:lnTo>
                  <a:pt x="1611" y="12079"/>
                </a:lnTo>
                <a:lnTo>
                  <a:pt x="1812" y="12074"/>
                </a:lnTo>
                <a:lnTo>
                  <a:pt x="2013" y="12071"/>
                </a:lnTo>
                <a:lnTo>
                  <a:pt x="2215" y="12070"/>
                </a:lnTo>
                <a:lnTo>
                  <a:pt x="2416" y="12070"/>
                </a:lnTo>
                <a:lnTo>
                  <a:pt x="2618" y="12066"/>
                </a:lnTo>
                <a:lnTo>
                  <a:pt x="2819" y="12065"/>
                </a:lnTo>
                <a:lnTo>
                  <a:pt x="3021" y="12065"/>
                </a:lnTo>
                <a:lnTo>
                  <a:pt x="3221" y="12063"/>
                </a:lnTo>
                <a:lnTo>
                  <a:pt x="3422" y="12050"/>
                </a:lnTo>
                <a:lnTo>
                  <a:pt x="3825" y="12048"/>
                </a:lnTo>
                <a:lnTo>
                  <a:pt x="4027" y="12046"/>
                </a:lnTo>
                <a:lnTo>
                  <a:pt x="4228" y="12046"/>
                </a:lnTo>
                <a:lnTo>
                  <a:pt x="4429" y="12025"/>
                </a:lnTo>
                <a:lnTo>
                  <a:pt x="4631" y="12024"/>
                </a:lnTo>
                <a:lnTo>
                  <a:pt x="4832" y="12023"/>
                </a:lnTo>
                <a:lnTo>
                  <a:pt x="5034" y="12011"/>
                </a:lnTo>
                <a:lnTo>
                  <a:pt x="5234" y="12007"/>
                </a:lnTo>
                <a:lnTo>
                  <a:pt x="5435" y="11985"/>
                </a:lnTo>
                <a:lnTo>
                  <a:pt x="5637" y="11984"/>
                </a:lnTo>
                <a:lnTo>
                  <a:pt x="5838" y="11980"/>
                </a:lnTo>
                <a:lnTo>
                  <a:pt x="6040" y="11973"/>
                </a:lnTo>
                <a:lnTo>
                  <a:pt x="6241" y="11965"/>
                </a:lnTo>
                <a:lnTo>
                  <a:pt x="6442" y="11946"/>
                </a:lnTo>
                <a:lnTo>
                  <a:pt x="6644" y="11928"/>
                </a:lnTo>
                <a:lnTo>
                  <a:pt x="6844" y="11905"/>
                </a:lnTo>
                <a:lnTo>
                  <a:pt x="7047" y="11894"/>
                </a:lnTo>
                <a:lnTo>
                  <a:pt x="7247" y="11882"/>
                </a:lnTo>
                <a:lnTo>
                  <a:pt x="7449" y="11875"/>
                </a:lnTo>
                <a:lnTo>
                  <a:pt x="7650" y="11852"/>
                </a:lnTo>
                <a:lnTo>
                  <a:pt x="7851" y="11814"/>
                </a:lnTo>
                <a:lnTo>
                  <a:pt x="8053" y="11804"/>
                </a:lnTo>
                <a:lnTo>
                  <a:pt x="8254" y="11774"/>
                </a:lnTo>
                <a:lnTo>
                  <a:pt x="8456" y="11745"/>
                </a:lnTo>
                <a:lnTo>
                  <a:pt x="8657" y="11716"/>
                </a:lnTo>
                <a:lnTo>
                  <a:pt x="8857" y="11688"/>
                </a:lnTo>
                <a:lnTo>
                  <a:pt x="9059" y="11659"/>
                </a:lnTo>
                <a:lnTo>
                  <a:pt x="9260" y="11616"/>
                </a:lnTo>
                <a:lnTo>
                  <a:pt x="9462" y="11572"/>
                </a:lnTo>
                <a:lnTo>
                  <a:pt x="9663" y="11527"/>
                </a:lnTo>
                <a:lnTo>
                  <a:pt x="9864" y="11483"/>
                </a:lnTo>
                <a:lnTo>
                  <a:pt x="10066" y="11439"/>
                </a:lnTo>
                <a:lnTo>
                  <a:pt x="10267" y="11406"/>
                </a:lnTo>
                <a:lnTo>
                  <a:pt x="10469" y="11372"/>
                </a:lnTo>
                <a:lnTo>
                  <a:pt x="10670" y="11338"/>
                </a:lnTo>
                <a:lnTo>
                  <a:pt x="10870" y="11304"/>
                </a:lnTo>
                <a:lnTo>
                  <a:pt x="11072" y="11271"/>
                </a:lnTo>
                <a:lnTo>
                  <a:pt x="11273" y="11216"/>
                </a:lnTo>
                <a:lnTo>
                  <a:pt x="11475" y="11162"/>
                </a:lnTo>
                <a:lnTo>
                  <a:pt x="11676" y="11108"/>
                </a:lnTo>
                <a:lnTo>
                  <a:pt x="11877" y="11053"/>
                </a:lnTo>
                <a:lnTo>
                  <a:pt x="12079" y="10999"/>
                </a:lnTo>
                <a:lnTo>
                  <a:pt x="12280" y="10929"/>
                </a:lnTo>
                <a:lnTo>
                  <a:pt x="12482" y="10860"/>
                </a:lnTo>
                <a:lnTo>
                  <a:pt x="12682" y="10789"/>
                </a:lnTo>
                <a:lnTo>
                  <a:pt x="12885" y="10720"/>
                </a:lnTo>
                <a:lnTo>
                  <a:pt x="13085" y="10651"/>
                </a:lnTo>
                <a:lnTo>
                  <a:pt x="13286" y="10551"/>
                </a:lnTo>
                <a:lnTo>
                  <a:pt x="13488" y="10451"/>
                </a:lnTo>
                <a:lnTo>
                  <a:pt x="13689" y="10350"/>
                </a:lnTo>
                <a:lnTo>
                  <a:pt x="13891" y="10250"/>
                </a:lnTo>
                <a:lnTo>
                  <a:pt x="14092" y="10149"/>
                </a:lnTo>
                <a:lnTo>
                  <a:pt x="14293" y="9997"/>
                </a:lnTo>
                <a:lnTo>
                  <a:pt x="14495" y="9846"/>
                </a:lnTo>
                <a:lnTo>
                  <a:pt x="14695" y="9567"/>
                </a:lnTo>
                <a:lnTo>
                  <a:pt x="14897" y="9031"/>
                </a:lnTo>
                <a:lnTo>
                  <a:pt x="15098" y="8880"/>
                </a:lnTo>
                <a:lnTo>
                  <a:pt x="15299" y="8769"/>
                </a:lnTo>
                <a:lnTo>
                  <a:pt x="15501" y="8658"/>
                </a:lnTo>
                <a:lnTo>
                  <a:pt x="15702" y="8547"/>
                </a:lnTo>
                <a:lnTo>
                  <a:pt x="15904" y="8436"/>
                </a:lnTo>
                <a:lnTo>
                  <a:pt x="16105" y="8325"/>
                </a:lnTo>
                <a:lnTo>
                  <a:pt x="16305" y="8211"/>
                </a:lnTo>
                <a:lnTo>
                  <a:pt x="16508" y="8095"/>
                </a:lnTo>
                <a:lnTo>
                  <a:pt x="16708" y="7979"/>
                </a:lnTo>
                <a:lnTo>
                  <a:pt x="16910" y="7863"/>
                </a:lnTo>
                <a:lnTo>
                  <a:pt x="17111" y="7748"/>
                </a:lnTo>
                <a:lnTo>
                  <a:pt x="17312" y="7499"/>
                </a:lnTo>
                <a:lnTo>
                  <a:pt x="17514" y="7250"/>
                </a:lnTo>
                <a:lnTo>
                  <a:pt x="17715" y="7001"/>
                </a:lnTo>
                <a:lnTo>
                  <a:pt x="17917" y="6752"/>
                </a:lnTo>
                <a:lnTo>
                  <a:pt x="18118" y="6799"/>
                </a:lnTo>
                <a:lnTo>
                  <a:pt x="18320" y="6661"/>
                </a:lnTo>
                <a:lnTo>
                  <a:pt x="18520" y="6526"/>
                </a:lnTo>
                <a:lnTo>
                  <a:pt x="18721" y="6238"/>
                </a:lnTo>
                <a:lnTo>
                  <a:pt x="18923" y="6064"/>
                </a:lnTo>
                <a:lnTo>
                  <a:pt x="19124" y="5861"/>
                </a:lnTo>
                <a:lnTo>
                  <a:pt x="19326" y="5551"/>
                </a:lnTo>
                <a:lnTo>
                  <a:pt x="19527" y="5365"/>
                </a:lnTo>
                <a:lnTo>
                  <a:pt x="19728" y="5190"/>
                </a:lnTo>
                <a:lnTo>
                  <a:pt x="19930" y="4996"/>
                </a:lnTo>
                <a:lnTo>
                  <a:pt x="20131" y="4526"/>
                </a:lnTo>
                <a:lnTo>
                  <a:pt x="20333" y="4181"/>
                </a:lnTo>
                <a:lnTo>
                  <a:pt x="20533" y="3799"/>
                </a:lnTo>
                <a:lnTo>
                  <a:pt x="20734" y="3606"/>
                </a:lnTo>
                <a:lnTo>
                  <a:pt x="20936" y="3391"/>
                </a:lnTo>
                <a:lnTo>
                  <a:pt x="21137" y="3171"/>
                </a:lnTo>
                <a:lnTo>
                  <a:pt x="21339" y="2868"/>
                </a:lnTo>
                <a:lnTo>
                  <a:pt x="21540" y="2609"/>
                </a:lnTo>
                <a:lnTo>
                  <a:pt x="21741" y="2122"/>
                </a:lnTo>
                <a:lnTo>
                  <a:pt x="21943" y="1879"/>
                </a:lnTo>
                <a:lnTo>
                  <a:pt x="22143" y="1768"/>
                </a:lnTo>
                <a:lnTo>
                  <a:pt x="22346" y="1660"/>
                </a:lnTo>
                <a:lnTo>
                  <a:pt x="22546" y="1528"/>
                </a:lnTo>
                <a:lnTo>
                  <a:pt x="22748" y="1357"/>
                </a:lnTo>
                <a:lnTo>
                  <a:pt x="22949" y="1261"/>
                </a:lnTo>
                <a:lnTo>
                  <a:pt x="23150" y="1126"/>
                </a:lnTo>
                <a:lnTo>
                  <a:pt x="23352" y="1012"/>
                </a:lnTo>
                <a:lnTo>
                  <a:pt x="23553" y="907"/>
                </a:lnTo>
                <a:lnTo>
                  <a:pt x="23755" y="814"/>
                </a:lnTo>
                <a:lnTo>
                  <a:pt x="23956" y="700"/>
                </a:lnTo>
                <a:lnTo>
                  <a:pt x="24156" y="638"/>
                </a:lnTo>
                <a:lnTo>
                  <a:pt x="24358" y="638"/>
                </a:lnTo>
                <a:lnTo>
                  <a:pt x="24559" y="405"/>
                </a:lnTo>
                <a:lnTo>
                  <a:pt x="24761" y="236"/>
                </a:lnTo>
                <a:lnTo>
                  <a:pt x="24962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oval" w="med"/>
            <a:tailEnd len="med" type="triangle" w="med"/>
          </a:ln>
        </p:spPr>
      </p:sp>
      <p:sp>
        <p:nvSpPr>
          <p:cNvPr id="66" name="CustomShape 20"/>
          <p:cNvSpPr/>
          <p:nvPr/>
        </p:nvSpPr>
        <p:spPr>
          <a:xfrm>
            <a:off x="1008000" y="1417680"/>
            <a:ext cx="10066680" cy="4669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67" name="Group 21"/>
          <p:cNvGrpSpPr/>
          <p:nvPr/>
        </p:nvGrpSpPr>
        <p:grpSpPr>
          <a:xfrm>
            <a:off x="1555560" y="5996520"/>
            <a:ext cx="8674200" cy="54000"/>
            <a:chOff x="1555560" y="5996520"/>
            <a:chExt cx="8674200" cy="54000"/>
          </a:xfrm>
        </p:grpSpPr>
        <p:sp>
          <p:nvSpPr>
            <p:cNvPr id="68" name="CustomShape 22"/>
            <p:cNvSpPr/>
            <p:nvPr/>
          </p:nvSpPr>
          <p:spPr>
            <a:xfrm>
              <a:off x="15555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40" y="530"/>
                  </a:moveTo>
                  <a:lnTo>
                    <a:pt x="40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" name="CustomShape 23"/>
            <p:cNvSpPr/>
            <p:nvPr/>
          </p:nvSpPr>
          <p:spPr>
            <a:xfrm>
              <a:off x="299952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194" y="530"/>
                  </a:moveTo>
                  <a:lnTo>
                    <a:pt x="194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" name="CustomShape 24"/>
            <p:cNvSpPr/>
            <p:nvPr/>
          </p:nvSpPr>
          <p:spPr>
            <a:xfrm>
              <a:off x="444384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349" y="530"/>
                  </a:moveTo>
                  <a:lnTo>
                    <a:pt x="349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" name="CustomShape 25"/>
            <p:cNvSpPr/>
            <p:nvPr/>
          </p:nvSpPr>
          <p:spPr>
            <a:xfrm>
              <a:off x="58881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503" y="530"/>
                  </a:moveTo>
                  <a:lnTo>
                    <a:pt x="503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2" name="CustomShape 26"/>
            <p:cNvSpPr/>
            <p:nvPr/>
          </p:nvSpPr>
          <p:spPr>
            <a:xfrm>
              <a:off x="733248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658" y="530"/>
                  </a:moveTo>
                  <a:lnTo>
                    <a:pt x="658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3" name="CustomShape 27"/>
            <p:cNvSpPr/>
            <p:nvPr/>
          </p:nvSpPr>
          <p:spPr>
            <a:xfrm>
              <a:off x="877680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812" y="530"/>
                  </a:moveTo>
                  <a:lnTo>
                    <a:pt x="812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" name="CustomShape 28"/>
            <p:cNvSpPr/>
            <p:nvPr/>
          </p:nvSpPr>
          <p:spPr>
            <a:xfrm>
              <a:off x="102207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967" y="530"/>
                  </a:moveTo>
                  <a:lnTo>
                    <a:pt x="967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75" name="CustomShape 29"/>
          <p:cNvSpPr/>
          <p:nvPr/>
        </p:nvSpPr>
        <p:spPr>
          <a:xfrm>
            <a:off x="1555560" y="5996520"/>
            <a:ext cx="8961120" cy="8640"/>
          </a:xfrm>
          <a:custGeom>
            <a:avLst/>
            <a:gdLst/>
            <a:ahLst/>
            <a:rect l="l" t="t" r="r" b="b"/>
            <a:pathLst>
              <a:path w="8882138" h="9052">
                <a:moveTo>
                  <a:pt x="0" y="0"/>
                </a:moveTo>
                <a:lnTo>
                  <a:pt x="8882138" y="0"/>
                </a:lnTo>
              </a:path>
            </a:pathLst>
          </a:custGeom>
          <a:noFill/>
          <a:ln w="1872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6" name="CustomShape 30"/>
          <p:cNvSpPr/>
          <p:nvPr/>
        </p:nvSpPr>
        <p:spPr>
          <a:xfrm>
            <a:off x="6954840" y="615240"/>
            <a:ext cx="328716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2024</a:t>
            </a:r>
            <a:endParaRPr b="0" lang="en-US" sz="4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Medium"/>
              </a:rPr>
              <a:t>17.62%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77" name="CustomShape 31"/>
          <p:cNvSpPr/>
          <p:nvPr/>
        </p:nvSpPr>
        <p:spPr>
          <a:xfrm>
            <a:off x="1326600" y="4538160"/>
            <a:ext cx="476208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1900</a:t>
            </a:r>
            <a:endParaRPr b="0" lang="en-US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Medium"/>
              </a:rPr>
              <a:t>0.03%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xit" presetID="2" presetSubtype="2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2" dur="5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0" fill="hold">
                                          <p:stCondLst>
                                            <p:cond delay="499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Freeform 1"/>
          <p:cNvSpPr/>
          <p:nvPr/>
        </p:nvSpPr>
        <p:spPr>
          <a:xfrm>
            <a:off x="1555560" y="1663920"/>
            <a:ext cx="8960400" cy="4348440"/>
          </a:xfrm>
          <a:custGeom>
            <a:avLst/>
            <a:gdLst/>
            <a:ahLst/>
            <a:rect l="0" t="0" r="r" b="b"/>
            <a:pathLst>
              <a:path w="24890" h="12079">
                <a:moveTo>
                  <a:pt x="24889" y="0"/>
                </a:moveTo>
                <a:lnTo>
                  <a:pt x="24687" y="235"/>
                </a:lnTo>
                <a:lnTo>
                  <a:pt x="24487" y="404"/>
                </a:lnTo>
                <a:lnTo>
                  <a:pt x="24285" y="634"/>
                </a:lnTo>
                <a:lnTo>
                  <a:pt x="24085" y="634"/>
                </a:lnTo>
                <a:lnTo>
                  <a:pt x="23885" y="696"/>
                </a:lnTo>
                <a:lnTo>
                  <a:pt x="23684" y="809"/>
                </a:lnTo>
                <a:lnTo>
                  <a:pt x="23483" y="903"/>
                </a:lnTo>
                <a:lnTo>
                  <a:pt x="23282" y="1008"/>
                </a:lnTo>
                <a:lnTo>
                  <a:pt x="23082" y="1121"/>
                </a:lnTo>
                <a:lnTo>
                  <a:pt x="22882" y="1255"/>
                </a:lnTo>
                <a:lnTo>
                  <a:pt x="22680" y="1352"/>
                </a:lnTo>
                <a:lnTo>
                  <a:pt x="22480" y="1522"/>
                </a:lnTo>
                <a:lnTo>
                  <a:pt x="22278" y="1653"/>
                </a:lnTo>
                <a:lnTo>
                  <a:pt x="22078" y="1762"/>
                </a:lnTo>
                <a:lnTo>
                  <a:pt x="21877" y="1871"/>
                </a:lnTo>
                <a:lnTo>
                  <a:pt x="21677" y="2115"/>
                </a:lnTo>
                <a:lnTo>
                  <a:pt x="21476" y="2601"/>
                </a:lnTo>
                <a:lnTo>
                  <a:pt x="21275" y="2859"/>
                </a:lnTo>
                <a:lnTo>
                  <a:pt x="21075" y="3160"/>
                </a:lnTo>
                <a:lnTo>
                  <a:pt x="20873" y="3379"/>
                </a:lnTo>
                <a:lnTo>
                  <a:pt x="20673" y="3594"/>
                </a:lnTo>
                <a:lnTo>
                  <a:pt x="20473" y="3786"/>
                </a:lnTo>
                <a:lnTo>
                  <a:pt x="20271" y="4167"/>
                </a:lnTo>
                <a:lnTo>
                  <a:pt x="20071" y="4511"/>
                </a:lnTo>
                <a:lnTo>
                  <a:pt x="19870" y="4979"/>
                </a:lnTo>
                <a:lnTo>
                  <a:pt x="19670" y="5173"/>
                </a:lnTo>
                <a:lnTo>
                  <a:pt x="19469" y="5349"/>
                </a:lnTo>
                <a:lnTo>
                  <a:pt x="19268" y="5533"/>
                </a:lnTo>
                <a:lnTo>
                  <a:pt x="19068" y="5844"/>
                </a:lnTo>
                <a:lnTo>
                  <a:pt x="18866" y="6044"/>
                </a:lnTo>
                <a:lnTo>
                  <a:pt x="18666" y="6220"/>
                </a:lnTo>
                <a:lnTo>
                  <a:pt x="18466" y="6507"/>
                </a:lnTo>
                <a:lnTo>
                  <a:pt x="18264" y="6641"/>
                </a:lnTo>
                <a:lnTo>
                  <a:pt x="18064" y="6777"/>
                </a:lnTo>
                <a:lnTo>
                  <a:pt x="17863" y="6730"/>
                </a:lnTo>
                <a:lnTo>
                  <a:pt x="17663" y="6979"/>
                </a:lnTo>
                <a:lnTo>
                  <a:pt x="17462" y="7227"/>
                </a:lnTo>
                <a:lnTo>
                  <a:pt x="17261" y="7475"/>
                </a:lnTo>
                <a:lnTo>
                  <a:pt x="17061" y="7723"/>
                </a:lnTo>
                <a:lnTo>
                  <a:pt x="16859" y="7839"/>
                </a:lnTo>
                <a:lnTo>
                  <a:pt x="16659" y="7954"/>
                </a:lnTo>
                <a:lnTo>
                  <a:pt x="16458" y="8069"/>
                </a:lnTo>
                <a:lnTo>
                  <a:pt x="16257" y="8185"/>
                </a:lnTo>
                <a:lnTo>
                  <a:pt x="16057" y="8301"/>
                </a:lnTo>
                <a:lnTo>
                  <a:pt x="15856" y="8410"/>
                </a:lnTo>
                <a:lnTo>
                  <a:pt x="15656" y="8520"/>
                </a:lnTo>
                <a:lnTo>
                  <a:pt x="15454" y="8631"/>
                </a:lnTo>
                <a:lnTo>
                  <a:pt x="15254" y="8741"/>
                </a:lnTo>
                <a:lnTo>
                  <a:pt x="15054" y="8852"/>
                </a:lnTo>
                <a:lnTo>
                  <a:pt x="14852" y="9003"/>
                </a:lnTo>
                <a:lnTo>
                  <a:pt x="14652" y="9537"/>
                </a:lnTo>
                <a:lnTo>
                  <a:pt x="14451" y="9815"/>
                </a:lnTo>
                <a:lnTo>
                  <a:pt x="14250" y="9967"/>
                </a:lnTo>
                <a:lnTo>
                  <a:pt x="14050" y="10118"/>
                </a:lnTo>
                <a:lnTo>
                  <a:pt x="13849" y="10218"/>
                </a:lnTo>
                <a:lnTo>
                  <a:pt x="13649" y="10318"/>
                </a:lnTo>
                <a:lnTo>
                  <a:pt x="13447" y="10418"/>
                </a:lnTo>
                <a:lnTo>
                  <a:pt x="13247" y="10518"/>
                </a:lnTo>
                <a:lnTo>
                  <a:pt x="13047" y="10618"/>
                </a:lnTo>
                <a:lnTo>
                  <a:pt x="12845" y="10687"/>
                </a:lnTo>
                <a:lnTo>
                  <a:pt x="12645" y="10757"/>
                </a:lnTo>
                <a:lnTo>
                  <a:pt x="12444" y="10826"/>
                </a:lnTo>
                <a:lnTo>
                  <a:pt x="12243" y="10896"/>
                </a:lnTo>
                <a:lnTo>
                  <a:pt x="12042" y="10965"/>
                </a:lnTo>
                <a:lnTo>
                  <a:pt x="11842" y="11020"/>
                </a:lnTo>
                <a:lnTo>
                  <a:pt x="11642" y="11073"/>
                </a:lnTo>
                <a:lnTo>
                  <a:pt x="11440" y="11128"/>
                </a:lnTo>
                <a:lnTo>
                  <a:pt x="11240" y="11182"/>
                </a:lnTo>
                <a:lnTo>
                  <a:pt x="11038" y="11236"/>
                </a:lnTo>
                <a:lnTo>
                  <a:pt x="10838" y="11269"/>
                </a:lnTo>
                <a:lnTo>
                  <a:pt x="10638" y="11303"/>
                </a:lnTo>
                <a:lnTo>
                  <a:pt x="10437" y="11337"/>
                </a:lnTo>
                <a:lnTo>
                  <a:pt x="10236" y="11371"/>
                </a:lnTo>
                <a:lnTo>
                  <a:pt x="10035" y="11405"/>
                </a:lnTo>
                <a:lnTo>
                  <a:pt x="9835" y="11449"/>
                </a:lnTo>
                <a:lnTo>
                  <a:pt x="9635" y="11492"/>
                </a:lnTo>
                <a:lnTo>
                  <a:pt x="9433" y="11536"/>
                </a:lnTo>
                <a:lnTo>
                  <a:pt x="9233" y="11580"/>
                </a:lnTo>
                <a:lnTo>
                  <a:pt x="9031" y="11624"/>
                </a:lnTo>
                <a:lnTo>
                  <a:pt x="8831" y="11653"/>
                </a:lnTo>
                <a:lnTo>
                  <a:pt x="8631" y="11682"/>
                </a:lnTo>
                <a:lnTo>
                  <a:pt x="8430" y="11710"/>
                </a:lnTo>
                <a:lnTo>
                  <a:pt x="8229" y="11739"/>
                </a:lnTo>
                <a:lnTo>
                  <a:pt x="8028" y="11767"/>
                </a:lnTo>
                <a:lnTo>
                  <a:pt x="7828" y="11778"/>
                </a:lnTo>
                <a:lnTo>
                  <a:pt x="7628" y="11815"/>
                </a:lnTo>
                <a:lnTo>
                  <a:pt x="7426" y="11839"/>
                </a:lnTo>
                <a:lnTo>
                  <a:pt x="7226" y="11845"/>
                </a:lnTo>
                <a:lnTo>
                  <a:pt x="7024" y="11857"/>
                </a:lnTo>
                <a:lnTo>
                  <a:pt x="6824" y="11869"/>
                </a:lnTo>
                <a:lnTo>
                  <a:pt x="6623" y="11891"/>
                </a:lnTo>
                <a:lnTo>
                  <a:pt x="6423" y="11909"/>
                </a:lnTo>
                <a:lnTo>
                  <a:pt x="6222" y="11930"/>
                </a:lnTo>
                <a:lnTo>
                  <a:pt x="6021" y="11938"/>
                </a:lnTo>
                <a:lnTo>
                  <a:pt x="5821" y="11944"/>
                </a:lnTo>
                <a:lnTo>
                  <a:pt x="5619" y="11948"/>
                </a:lnTo>
                <a:lnTo>
                  <a:pt x="5419" y="11948"/>
                </a:lnTo>
                <a:lnTo>
                  <a:pt x="5219" y="11970"/>
                </a:lnTo>
                <a:lnTo>
                  <a:pt x="5017" y="11974"/>
                </a:lnTo>
                <a:lnTo>
                  <a:pt x="4817" y="11986"/>
                </a:lnTo>
                <a:lnTo>
                  <a:pt x="4616" y="11988"/>
                </a:lnTo>
                <a:lnTo>
                  <a:pt x="4416" y="11988"/>
                </a:lnTo>
                <a:lnTo>
                  <a:pt x="4215" y="12009"/>
                </a:lnTo>
                <a:lnTo>
                  <a:pt x="4014" y="12009"/>
                </a:lnTo>
                <a:lnTo>
                  <a:pt x="3814" y="12010"/>
                </a:lnTo>
                <a:lnTo>
                  <a:pt x="3412" y="12014"/>
                </a:lnTo>
                <a:lnTo>
                  <a:pt x="3212" y="12026"/>
                </a:lnTo>
                <a:lnTo>
                  <a:pt x="3010" y="12027"/>
                </a:lnTo>
                <a:lnTo>
                  <a:pt x="2810" y="12029"/>
                </a:lnTo>
                <a:lnTo>
                  <a:pt x="2609" y="12029"/>
                </a:lnTo>
                <a:lnTo>
                  <a:pt x="2409" y="12033"/>
                </a:lnTo>
                <a:lnTo>
                  <a:pt x="2207" y="12034"/>
                </a:lnTo>
                <a:lnTo>
                  <a:pt x="2007" y="12035"/>
                </a:lnTo>
                <a:lnTo>
                  <a:pt x="1807" y="12036"/>
                </a:lnTo>
                <a:lnTo>
                  <a:pt x="1605" y="12043"/>
                </a:lnTo>
                <a:lnTo>
                  <a:pt x="1405" y="12046"/>
                </a:lnTo>
                <a:lnTo>
                  <a:pt x="1204" y="12055"/>
                </a:lnTo>
                <a:lnTo>
                  <a:pt x="1003" y="12055"/>
                </a:lnTo>
                <a:lnTo>
                  <a:pt x="402" y="12077"/>
                </a:lnTo>
                <a:lnTo>
                  <a:pt x="200" y="12078"/>
                </a:lnTo>
                <a:lnTo>
                  <a:pt x="0" y="12078"/>
                </a:lnTo>
                <a:lnTo>
                  <a:pt x="24879" y="12078"/>
                </a:lnTo>
                <a:lnTo>
                  <a:pt x="24889" y="0"/>
                </a:lnTo>
                <a:close/>
              </a:path>
            </a:pathLst>
          </a:custGeom>
          <a:solidFill>
            <a:srgbClr val="c5e0b4"/>
          </a:solidFill>
          <a:ln>
            <a:noFill/>
          </a:ln>
        </p:spPr>
      </p:sp>
      <p:sp>
        <p:nvSpPr>
          <p:cNvPr id="79" name="Freeform 2"/>
          <p:cNvSpPr/>
          <p:nvPr/>
        </p:nvSpPr>
        <p:spPr>
          <a:xfrm>
            <a:off x="1544760" y="1636200"/>
            <a:ext cx="8986680" cy="4361760"/>
          </a:xfrm>
          <a:custGeom>
            <a:avLst/>
            <a:gdLst/>
            <a:ahLst/>
            <a:rect l="0" t="0" r="r" b="b"/>
            <a:pathLst>
              <a:path w="24963" h="12116">
                <a:moveTo>
                  <a:pt x="0" y="12115"/>
                </a:moveTo>
                <a:lnTo>
                  <a:pt x="202" y="12115"/>
                </a:lnTo>
                <a:lnTo>
                  <a:pt x="403" y="12114"/>
                </a:lnTo>
                <a:lnTo>
                  <a:pt x="1006" y="12092"/>
                </a:lnTo>
                <a:lnTo>
                  <a:pt x="1209" y="12092"/>
                </a:lnTo>
                <a:lnTo>
                  <a:pt x="1409" y="12083"/>
                </a:lnTo>
                <a:lnTo>
                  <a:pt x="1611" y="12079"/>
                </a:lnTo>
                <a:lnTo>
                  <a:pt x="1812" y="12074"/>
                </a:lnTo>
                <a:lnTo>
                  <a:pt x="2013" y="12071"/>
                </a:lnTo>
                <a:lnTo>
                  <a:pt x="2215" y="12070"/>
                </a:lnTo>
                <a:lnTo>
                  <a:pt x="2416" y="12070"/>
                </a:lnTo>
                <a:lnTo>
                  <a:pt x="2618" y="12066"/>
                </a:lnTo>
                <a:lnTo>
                  <a:pt x="2819" y="12065"/>
                </a:lnTo>
                <a:lnTo>
                  <a:pt x="3021" y="12065"/>
                </a:lnTo>
                <a:lnTo>
                  <a:pt x="3221" y="12063"/>
                </a:lnTo>
                <a:lnTo>
                  <a:pt x="3422" y="12050"/>
                </a:lnTo>
                <a:lnTo>
                  <a:pt x="3825" y="12048"/>
                </a:lnTo>
                <a:lnTo>
                  <a:pt x="4027" y="12046"/>
                </a:lnTo>
                <a:lnTo>
                  <a:pt x="4228" y="12046"/>
                </a:lnTo>
                <a:lnTo>
                  <a:pt x="4429" y="12025"/>
                </a:lnTo>
                <a:lnTo>
                  <a:pt x="4631" y="12024"/>
                </a:lnTo>
                <a:lnTo>
                  <a:pt x="4832" y="12023"/>
                </a:lnTo>
                <a:lnTo>
                  <a:pt x="5034" y="12011"/>
                </a:lnTo>
                <a:lnTo>
                  <a:pt x="5234" y="12007"/>
                </a:lnTo>
                <a:lnTo>
                  <a:pt x="5435" y="11985"/>
                </a:lnTo>
                <a:lnTo>
                  <a:pt x="5637" y="11984"/>
                </a:lnTo>
                <a:lnTo>
                  <a:pt x="5838" y="11980"/>
                </a:lnTo>
                <a:lnTo>
                  <a:pt x="6040" y="11973"/>
                </a:lnTo>
                <a:lnTo>
                  <a:pt x="6241" y="11965"/>
                </a:lnTo>
                <a:lnTo>
                  <a:pt x="6442" y="11946"/>
                </a:lnTo>
                <a:lnTo>
                  <a:pt x="6644" y="11928"/>
                </a:lnTo>
                <a:lnTo>
                  <a:pt x="6844" y="11905"/>
                </a:lnTo>
                <a:lnTo>
                  <a:pt x="7047" y="11894"/>
                </a:lnTo>
                <a:lnTo>
                  <a:pt x="7247" y="11882"/>
                </a:lnTo>
                <a:lnTo>
                  <a:pt x="7449" y="11875"/>
                </a:lnTo>
                <a:lnTo>
                  <a:pt x="7650" y="11852"/>
                </a:lnTo>
                <a:lnTo>
                  <a:pt x="7851" y="11814"/>
                </a:lnTo>
                <a:lnTo>
                  <a:pt x="8053" y="11804"/>
                </a:lnTo>
                <a:lnTo>
                  <a:pt x="8254" y="11774"/>
                </a:lnTo>
                <a:lnTo>
                  <a:pt x="8456" y="11745"/>
                </a:lnTo>
                <a:lnTo>
                  <a:pt x="8657" y="11716"/>
                </a:lnTo>
                <a:lnTo>
                  <a:pt x="8857" y="11688"/>
                </a:lnTo>
                <a:lnTo>
                  <a:pt x="9059" y="11659"/>
                </a:lnTo>
                <a:lnTo>
                  <a:pt x="9260" y="11616"/>
                </a:lnTo>
                <a:lnTo>
                  <a:pt x="9462" y="11572"/>
                </a:lnTo>
                <a:lnTo>
                  <a:pt x="9663" y="11527"/>
                </a:lnTo>
                <a:lnTo>
                  <a:pt x="9864" y="11483"/>
                </a:lnTo>
                <a:lnTo>
                  <a:pt x="10066" y="11439"/>
                </a:lnTo>
                <a:lnTo>
                  <a:pt x="10267" y="11406"/>
                </a:lnTo>
                <a:lnTo>
                  <a:pt x="10469" y="11372"/>
                </a:lnTo>
                <a:lnTo>
                  <a:pt x="10670" y="11338"/>
                </a:lnTo>
                <a:lnTo>
                  <a:pt x="10870" y="11304"/>
                </a:lnTo>
                <a:lnTo>
                  <a:pt x="11072" y="11271"/>
                </a:lnTo>
                <a:lnTo>
                  <a:pt x="11273" y="11216"/>
                </a:lnTo>
                <a:lnTo>
                  <a:pt x="11475" y="11162"/>
                </a:lnTo>
                <a:lnTo>
                  <a:pt x="11676" y="11108"/>
                </a:lnTo>
                <a:lnTo>
                  <a:pt x="11877" y="11053"/>
                </a:lnTo>
                <a:lnTo>
                  <a:pt x="12079" y="10999"/>
                </a:lnTo>
                <a:lnTo>
                  <a:pt x="12280" y="10929"/>
                </a:lnTo>
                <a:lnTo>
                  <a:pt x="12482" y="10860"/>
                </a:lnTo>
                <a:lnTo>
                  <a:pt x="12682" y="10789"/>
                </a:lnTo>
                <a:lnTo>
                  <a:pt x="12885" y="10720"/>
                </a:lnTo>
                <a:lnTo>
                  <a:pt x="13085" y="10651"/>
                </a:lnTo>
                <a:lnTo>
                  <a:pt x="13286" y="10551"/>
                </a:lnTo>
                <a:lnTo>
                  <a:pt x="13488" y="10451"/>
                </a:lnTo>
                <a:lnTo>
                  <a:pt x="13689" y="10350"/>
                </a:lnTo>
                <a:lnTo>
                  <a:pt x="13891" y="10250"/>
                </a:lnTo>
                <a:lnTo>
                  <a:pt x="14092" y="10149"/>
                </a:lnTo>
                <a:lnTo>
                  <a:pt x="14293" y="9997"/>
                </a:lnTo>
                <a:lnTo>
                  <a:pt x="14495" y="9846"/>
                </a:lnTo>
                <a:lnTo>
                  <a:pt x="14695" y="9567"/>
                </a:lnTo>
                <a:lnTo>
                  <a:pt x="14897" y="9031"/>
                </a:lnTo>
                <a:lnTo>
                  <a:pt x="15098" y="8880"/>
                </a:lnTo>
                <a:lnTo>
                  <a:pt x="15299" y="8769"/>
                </a:lnTo>
                <a:lnTo>
                  <a:pt x="15501" y="8658"/>
                </a:lnTo>
                <a:lnTo>
                  <a:pt x="15702" y="8547"/>
                </a:lnTo>
                <a:lnTo>
                  <a:pt x="15904" y="8436"/>
                </a:lnTo>
                <a:lnTo>
                  <a:pt x="16105" y="8325"/>
                </a:lnTo>
                <a:lnTo>
                  <a:pt x="16305" y="8211"/>
                </a:lnTo>
                <a:lnTo>
                  <a:pt x="16508" y="8095"/>
                </a:lnTo>
                <a:lnTo>
                  <a:pt x="16708" y="7979"/>
                </a:lnTo>
                <a:lnTo>
                  <a:pt x="16910" y="7863"/>
                </a:lnTo>
                <a:lnTo>
                  <a:pt x="17111" y="7748"/>
                </a:lnTo>
                <a:lnTo>
                  <a:pt x="17312" y="7499"/>
                </a:lnTo>
                <a:lnTo>
                  <a:pt x="17514" y="7250"/>
                </a:lnTo>
                <a:lnTo>
                  <a:pt x="17715" y="7001"/>
                </a:lnTo>
                <a:lnTo>
                  <a:pt x="17917" y="6752"/>
                </a:lnTo>
                <a:lnTo>
                  <a:pt x="18118" y="6799"/>
                </a:lnTo>
                <a:lnTo>
                  <a:pt x="18320" y="6661"/>
                </a:lnTo>
                <a:lnTo>
                  <a:pt x="18520" y="6526"/>
                </a:lnTo>
                <a:lnTo>
                  <a:pt x="18721" y="6238"/>
                </a:lnTo>
                <a:lnTo>
                  <a:pt x="18923" y="6064"/>
                </a:lnTo>
                <a:lnTo>
                  <a:pt x="19124" y="5861"/>
                </a:lnTo>
                <a:lnTo>
                  <a:pt x="19326" y="5551"/>
                </a:lnTo>
                <a:lnTo>
                  <a:pt x="19527" y="5365"/>
                </a:lnTo>
                <a:lnTo>
                  <a:pt x="19728" y="5190"/>
                </a:lnTo>
                <a:lnTo>
                  <a:pt x="19930" y="4996"/>
                </a:lnTo>
                <a:lnTo>
                  <a:pt x="20131" y="4526"/>
                </a:lnTo>
                <a:lnTo>
                  <a:pt x="20333" y="4181"/>
                </a:lnTo>
                <a:lnTo>
                  <a:pt x="20533" y="3799"/>
                </a:lnTo>
                <a:lnTo>
                  <a:pt x="20734" y="3606"/>
                </a:lnTo>
                <a:lnTo>
                  <a:pt x="20936" y="3391"/>
                </a:lnTo>
                <a:lnTo>
                  <a:pt x="21137" y="3171"/>
                </a:lnTo>
                <a:lnTo>
                  <a:pt x="21339" y="2868"/>
                </a:lnTo>
                <a:lnTo>
                  <a:pt x="21540" y="2609"/>
                </a:lnTo>
                <a:lnTo>
                  <a:pt x="21741" y="2122"/>
                </a:lnTo>
                <a:lnTo>
                  <a:pt x="21943" y="1879"/>
                </a:lnTo>
                <a:lnTo>
                  <a:pt x="22143" y="1768"/>
                </a:lnTo>
                <a:lnTo>
                  <a:pt x="22346" y="1660"/>
                </a:lnTo>
                <a:lnTo>
                  <a:pt x="22546" y="1528"/>
                </a:lnTo>
                <a:lnTo>
                  <a:pt x="22748" y="1357"/>
                </a:lnTo>
                <a:lnTo>
                  <a:pt x="22949" y="1261"/>
                </a:lnTo>
                <a:lnTo>
                  <a:pt x="23150" y="1126"/>
                </a:lnTo>
                <a:lnTo>
                  <a:pt x="23352" y="1012"/>
                </a:lnTo>
                <a:lnTo>
                  <a:pt x="23553" y="907"/>
                </a:lnTo>
                <a:lnTo>
                  <a:pt x="23755" y="814"/>
                </a:lnTo>
                <a:lnTo>
                  <a:pt x="23956" y="700"/>
                </a:lnTo>
                <a:lnTo>
                  <a:pt x="24156" y="638"/>
                </a:lnTo>
                <a:lnTo>
                  <a:pt x="24358" y="638"/>
                </a:lnTo>
                <a:lnTo>
                  <a:pt x="24559" y="405"/>
                </a:lnTo>
                <a:lnTo>
                  <a:pt x="24761" y="236"/>
                </a:lnTo>
                <a:lnTo>
                  <a:pt x="24962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oval" w="med"/>
            <a:tailEnd len="med" type="triangle" w="med"/>
          </a:ln>
        </p:spPr>
      </p:sp>
      <p:grpSp>
        <p:nvGrpSpPr>
          <p:cNvPr id="80" name="Group 3"/>
          <p:cNvGrpSpPr/>
          <p:nvPr/>
        </p:nvGrpSpPr>
        <p:grpSpPr>
          <a:xfrm>
            <a:off x="0" y="-14760"/>
            <a:ext cx="12242880" cy="6870600"/>
            <a:chOff x="0" y="-14760"/>
            <a:chExt cx="12242880" cy="6870600"/>
          </a:xfrm>
        </p:grpSpPr>
        <p:sp>
          <p:nvSpPr>
            <p:cNvPr id="81" name="CustomShape 4"/>
            <p:cNvSpPr/>
            <p:nvPr/>
          </p:nvSpPr>
          <p:spPr>
            <a:xfrm rot="16200000">
              <a:off x="5884200" y="49716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2" name="CustomShape 5"/>
            <p:cNvSpPr/>
            <p:nvPr/>
          </p:nvSpPr>
          <p:spPr>
            <a:xfrm rot="16200000">
              <a:off x="5860080" y="-586260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3" name="CustomShape 6"/>
            <p:cNvSpPr/>
            <p:nvPr/>
          </p:nvSpPr>
          <p:spPr>
            <a:xfrm>
              <a:off x="10898640" y="64656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4" name="CustomShape 7"/>
            <p:cNvSpPr/>
            <p:nvPr/>
          </p:nvSpPr>
          <p:spPr>
            <a:xfrm>
              <a:off x="0" y="64656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85" name="CustomShape 8"/>
          <p:cNvSpPr/>
          <p:nvPr/>
        </p:nvSpPr>
        <p:spPr>
          <a:xfrm>
            <a:off x="10064520" y="6590160"/>
            <a:ext cx="212724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1000" spc="-1" strike="noStrike">
                <a:solidFill>
                  <a:srgbClr val="808080"/>
                </a:solidFill>
                <a:latin typeface="Rubik-Light"/>
              </a:rPr>
              <a:t>M</a:t>
            </a:r>
            <a:r>
              <a:rPr b="0" lang="en-SE" sz="1000" spc="-1" strike="noStrike">
                <a:solidFill>
                  <a:srgbClr val="808080"/>
                </a:solidFill>
                <a:latin typeface="Rubik-Light"/>
              </a:rPr>
              <a:t>ore info: gapminder.org/71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86" name="CustomShape 9"/>
          <p:cNvSpPr/>
          <p:nvPr/>
        </p:nvSpPr>
        <p:spPr>
          <a:xfrm>
            <a:off x="10898640" y="754920"/>
            <a:ext cx="132624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CustomShape 10"/>
          <p:cNvSpPr/>
          <p:nvPr/>
        </p:nvSpPr>
        <p:spPr>
          <a:xfrm>
            <a:off x="1214280" y="423360"/>
            <a:ext cx="968220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4400" spc="-1" strike="noStrike">
                <a:solidFill>
                  <a:srgbClr val="000000"/>
                </a:solidFill>
                <a:latin typeface="Rubik Medium"/>
              </a:rPr>
              <a:t>Protected land </a:t>
            </a:r>
            <a:r>
              <a:rPr b="0" lang="en-SE" sz="2400" spc="-1" strike="noStrike">
                <a:solidFill>
                  <a:srgbClr val="000000"/>
                </a:solidFill>
                <a:latin typeface="Rubik Light"/>
              </a:rPr>
              <a:t>share of global land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8" name="CustomShape 11"/>
          <p:cNvSpPr/>
          <p:nvPr/>
        </p:nvSpPr>
        <p:spPr>
          <a:xfrm>
            <a:off x="0" y="6605280"/>
            <a:ext cx="306396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000" spc="-1" strike="noStrike">
                <a:solidFill>
                  <a:srgbClr val="808080"/>
                </a:solidFill>
                <a:latin typeface="Rubik-Light"/>
              </a:rPr>
              <a:t>Source: IUCN and UNEP</a:t>
            </a:r>
            <a:endParaRPr b="0" lang="en-US" sz="1000" spc="-1" strike="noStrike">
              <a:latin typeface="Arial"/>
            </a:endParaRPr>
          </a:p>
        </p:txBody>
      </p:sp>
      <p:grpSp>
        <p:nvGrpSpPr>
          <p:cNvPr id="89" name="Group 12"/>
          <p:cNvGrpSpPr/>
          <p:nvPr/>
        </p:nvGrpSpPr>
        <p:grpSpPr>
          <a:xfrm>
            <a:off x="1555560" y="5996520"/>
            <a:ext cx="8674200" cy="54000"/>
            <a:chOff x="1555560" y="5996520"/>
            <a:chExt cx="8674200" cy="54000"/>
          </a:xfrm>
        </p:grpSpPr>
        <p:sp>
          <p:nvSpPr>
            <p:cNvPr id="90" name="CustomShape 13"/>
            <p:cNvSpPr/>
            <p:nvPr/>
          </p:nvSpPr>
          <p:spPr>
            <a:xfrm>
              <a:off x="15555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40" y="530"/>
                  </a:moveTo>
                  <a:lnTo>
                    <a:pt x="40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" name="CustomShape 14"/>
            <p:cNvSpPr/>
            <p:nvPr/>
          </p:nvSpPr>
          <p:spPr>
            <a:xfrm>
              <a:off x="299952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194" y="530"/>
                  </a:moveTo>
                  <a:lnTo>
                    <a:pt x="194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" name="CustomShape 15"/>
            <p:cNvSpPr/>
            <p:nvPr/>
          </p:nvSpPr>
          <p:spPr>
            <a:xfrm>
              <a:off x="444384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349" y="530"/>
                  </a:moveTo>
                  <a:lnTo>
                    <a:pt x="349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" name="CustomShape 16"/>
            <p:cNvSpPr/>
            <p:nvPr/>
          </p:nvSpPr>
          <p:spPr>
            <a:xfrm>
              <a:off x="58881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503" y="530"/>
                  </a:moveTo>
                  <a:lnTo>
                    <a:pt x="503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" name="CustomShape 17"/>
            <p:cNvSpPr/>
            <p:nvPr/>
          </p:nvSpPr>
          <p:spPr>
            <a:xfrm>
              <a:off x="733248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658" y="530"/>
                  </a:moveTo>
                  <a:lnTo>
                    <a:pt x="658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" name="CustomShape 18"/>
            <p:cNvSpPr/>
            <p:nvPr/>
          </p:nvSpPr>
          <p:spPr>
            <a:xfrm>
              <a:off x="877680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812" y="530"/>
                  </a:moveTo>
                  <a:lnTo>
                    <a:pt x="812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" name="CustomShape 19"/>
            <p:cNvSpPr/>
            <p:nvPr/>
          </p:nvSpPr>
          <p:spPr>
            <a:xfrm>
              <a:off x="102207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967" y="530"/>
                  </a:moveTo>
                  <a:lnTo>
                    <a:pt x="967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97" name="Group 20"/>
          <p:cNvGrpSpPr/>
          <p:nvPr/>
        </p:nvGrpSpPr>
        <p:grpSpPr>
          <a:xfrm>
            <a:off x="1409400" y="5994720"/>
            <a:ext cx="9262440" cy="463680"/>
            <a:chOff x="1409400" y="5994720"/>
            <a:chExt cx="9262440" cy="463680"/>
          </a:xfrm>
        </p:grpSpPr>
        <p:sp>
          <p:nvSpPr>
            <p:cNvPr id="98" name="CustomShape 21"/>
            <p:cNvSpPr/>
            <p:nvPr/>
          </p:nvSpPr>
          <p:spPr>
            <a:xfrm>
              <a:off x="1409400" y="6002280"/>
              <a:ext cx="85176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99" name="CustomShape 22"/>
            <p:cNvSpPr/>
            <p:nvPr/>
          </p:nvSpPr>
          <p:spPr>
            <a:xfrm>
              <a:off x="2570760" y="5994720"/>
              <a:ext cx="83484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1920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00" name="CustomShape 23"/>
            <p:cNvSpPr/>
            <p:nvPr/>
          </p:nvSpPr>
          <p:spPr>
            <a:xfrm>
              <a:off x="4016520" y="5994720"/>
              <a:ext cx="84096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1940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01" name="CustomShape 24"/>
            <p:cNvSpPr/>
            <p:nvPr/>
          </p:nvSpPr>
          <p:spPr>
            <a:xfrm>
              <a:off x="5460840" y="5994720"/>
              <a:ext cx="83808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1960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02" name="CustomShape 25"/>
            <p:cNvSpPr/>
            <p:nvPr/>
          </p:nvSpPr>
          <p:spPr>
            <a:xfrm>
              <a:off x="6898320" y="5994720"/>
              <a:ext cx="85320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1980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03" name="CustomShape 26"/>
            <p:cNvSpPr/>
            <p:nvPr/>
          </p:nvSpPr>
          <p:spPr>
            <a:xfrm>
              <a:off x="8320320" y="5994720"/>
              <a:ext cx="91404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04" name="CustomShape 27"/>
            <p:cNvSpPr/>
            <p:nvPr/>
          </p:nvSpPr>
          <p:spPr>
            <a:xfrm>
              <a:off x="9774360" y="5994720"/>
              <a:ext cx="89748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2020</a:t>
              </a:r>
              <a:endParaRPr b="0" lang="en-US" sz="2400" spc="-1" strike="noStrike">
                <a:latin typeface="Arial"/>
              </a:endParaRPr>
            </a:p>
          </p:txBody>
        </p:sp>
      </p:grpSp>
      <p:sp>
        <p:nvSpPr>
          <p:cNvPr id="105" name="CustomShape 28"/>
          <p:cNvSpPr/>
          <p:nvPr/>
        </p:nvSpPr>
        <p:spPr>
          <a:xfrm>
            <a:off x="1555560" y="5996520"/>
            <a:ext cx="8961120" cy="8640"/>
          </a:xfrm>
          <a:custGeom>
            <a:avLst/>
            <a:gdLst/>
            <a:ahLst/>
            <a:rect l="l" t="t" r="r" b="b"/>
            <a:pathLst>
              <a:path w="8882138" h="9052">
                <a:moveTo>
                  <a:pt x="0" y="0"/>
                </a:moveTo>
                <a:lnTo>
                  <a:pt x="8882138" y="0"/>
                </a:lnTo>
              </a:path>
            </a:pathLst>
          </a:custGeom>
          <a:noFill/>
          <a:ln w="1872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29"/>
          <p:cNvSpPr/>
          <p:nvPr/>
        </p:nvSpPr>
        <p:spPr>
          <a:xfrm>
            <a:off x="1326600" y="4538160"/>
            <a:ext cx="476208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1900</a:t>
            </a:r>
            <a:endParaRPr b="0" lang="en-US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Medium"/>
              </a:rPr>
              <a:t>0.03%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07" name="CustomShape 30"/>
          <p:cNvSpPr/>
          <p:nvPr/>
        </p:nvSpPr>
        <p:spPr>
          <a:xfrm>
            <a:off x="6954840" y="615240"/>
            <a:ext cx="328716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2024</a:t>
            </a:r>
            <a:endParaRPr b="0" lang="en-US" sz="4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Medium"/>
              </a:rPr>
              <a:t>17.62%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reeform 1"/>
          <p:cNvSpPr/>
          <p:nvPr/>
        </p:nvSpPr>
        <p:spPr>
          <a:xfrm>
            <a:off x="1555560" y="1663920"/>
            <a:ext cx="8960400" cy="4348440"/>
          </a:xfrm>
          <a:custGeom>
            <a:avLst/>
            <a:gdLst/>
            <a:ahLst/>
            <a:rect l="0" t="0" r="r" b="b"/>
            <a:pathLst>
              <a:path w="24890" h="12079">
                <a:moveTo>
                  <a:pt x="24889" y="0"/>
                </a:moveTo>
                <a:lnTo>
                  <a:pt x="24687" y="235"/>
                </a:lnTo>
                <a:lnTo>
                  <a:pt x="24487" y="404"/>
                </a:lnTo>
                <a:lnTo>
                  <a:pt x="24285" y="634"/>
                </a:lnTo>
                <a:lnTo>
                  <a:pt x="24085" y="634"/>
                </a:lnTo>
                <a:lnTo>
                  <a:pt x="23885" y="696"/>
                </a:lnTo>
                <a:lnTo>
                  <a:pt x="23684" y="809"/>
                </a:lnTo>
                <a:lnTo>
                  <a:pt x="23483" y="903"/>
                </a:lnTo>
                <a:lnTo>
                  <a:pt x="23282" y="1008"/>
                </a:lnTo>
                <a:lnTo>
                  <a:pt x="23082" y="1121"/>
                </a:lnTo>
                <a:lnTo>
                  <a:pt x="22882" y="1255"/>
                </a:lnTo>
                <a:lnTo>
                  <a:pt x="22680" y="1352"/>
                </a:lnTo>
                <a:lnTo>
                  <a:pt x="22480" y="1522"/>
                </a:lnTo>
                <a:lnTo>
                  <a:pt x="22278" y="1653"/>
                </a:lnTo>
                <a:lnTo>
                  <a:pt x="22078" y="1762"/>
                </a:lnTo>
                <a:lnTo>
                  <a:pt x="21877" y="1871"/>
                </a:lnTo>
                <a:lnTo>
                  <a:pt x="21677" y="2115"/>
                </a:lnTo>
                <a:lnTo>
                  <a:pt x="21476" y="2601"/>
                </a:lnTo>
                <a:lnTo>
                  <a:pt x="21275" y="2859"/>
                </a:lnTo>
                <a:lnTo>
                  <a:pt x="21075" y="3160"/>
                </a:lnTo>
                <a:lnTo>
                  <a:pt x="20873" y="3379"/>
                </a:lnTo>
                <a:lnTo>
                  <a:pt x="20673" y="3594"/>
                </a:lnTo>
                <a:lnTo>
                  <a:pt x="20473" y="3786"/>
                </a:lnTo>
                <a:lnTo>
                  <a:pt x="20271" y="4167"/>
                </a:lnTo>
                <a:lnTo>
                  <a:pt x="20071" y="4511"/>
                </a:lnTo>
                <a:lnTo>
                  <a:pt x="19870" y="4979"/>
                </a:lnTo>
                <a:lnTo>
                  <a:pt x="19670" y="5173"/>
                </a:lnTo>
                <a:lnTo>
                  <a:pt x="19469" y="5349"/>
                </a:lnTo>
                <a:lnTo>
                  <a:pt x="19268" y="5533"/>
                </a:lnTo>
                <a:lnTo>
                  <a:pt x="19068" y="5844"/>
                </a:lnTo>
                <a:lnTo>
                  <a:pt x="18866" y="6044"/>
                </a:lnTo>
                <a:lnTo>
                  <a:pt x="18666" y="6220"/>
                </a:lnTo>
                <a:lnTo>
                  <a:pt x="18466" y="6507"/>
                </a:lnTo>
                <a:lnTo>
                  <a:pt x="18264" y="6641"/>
                </a:lnTo>
                <a:lnTo>
                  <a:pt x="18064" y="6777"/>
                </a:lnTo>
                <a:lnTo>
                  <a:pt x="17863" y="6730"/>
                </a:lnTo>
                <a:lnTo>
                  <a:pt x="17663" y="6979"/>
                </a:lnTo>
                <a:lnTo>
                  <a:pt x="17462" y="7227"/>
                </a:lnTo>
                <a:lnTo>
                  <a:pt x="17261" y="7475"/>
                </a:lnTo>
                <a:lnTo>
                  <a:pt x="17061" y="7723"/>
                </a:lnTo>
                <a:lnTo>
                  <a:pt x="16859" y="7839"/>
                </a:lnTo>
                <a:lnTo>
                  <a:pt x="16659" y="7954"/>
                </a:lnTo>
                <a:lnTo>
                  <a:pt x="16458" y="8069"/>
                </a:lnTo>
                <a:lnTo>
                  <a:pt x="16257" y="8185"/>
                </a:lnTo>
                <a:lnTo>
                  <a:pt x="16057" y="8301"/>
                </a:lnTo>
                <a:lnTo>
                  <a:pt x="15856" y="8410"/>
                </a:lnTo>
                <a:lnTo>
                  <a:pt x="15656" y="8520"/>
                </a:lnTo>
                <a:lnTo>
                  <a:pt x="15454" y="8631"/>
                </a:lnTo>
                <a:lnTo>
                  <a:pt x="15254" y="8741"/>
                </a:lnTo>
                <a:lnTo>
                  <a:pt x="15054" y="8852"/>
                </a:lnTo>
                <a:lnTo>
                  <a:pt x="14852" y="9003"/>
                </a:lnTo>
                <a:lnTo>
                  <a:pt x="14652" y="9537"/>
                </a:lnTo>
                <a:lnTo>
                  <a:pt x="14451" y="9815"/>
                </a:lnTo>
                <a:lnTo>
                  <a:pt x="14250" y="9967"/>
                </a:lnTo>
                <a:lnTo>
                  <a:pt x="14050" y="10118"/>
                </a:lnTo>
                <a:lnTo>
                  <a:pt x="13849" y="10218"/>
                </a:lnTo>
                <a:lnTo>
                  <a:pt x="13649" y="10318"/>
                </a:lnTo>
                <a:lnTo>
                  <a:pt x="13447" y="10418"/>
                </a:lnTo>
                <a:lnTo>
                  <a:pt x="13247" y="10518"/>
                </a:lnTo>
                <a:lnTo>
                  <a:pt x="13047" y="10618"/>
                </a:lnTo>
                <a:lnTo>
                  <a:pt x="12845" y="10687"/>
                </a:lnTo>
                <a:lnTo>
                  <a:pt x="12645" y="10757"/>
                </a:lnTo>
                <a:lnTo>
                  <a:pt x="12444" y="10826"/>
                </a:lnTo>
                <a:lnTo>
                  <a:pt x="12243" y="10896"/>
                </a:lnTo>
                <a:lnTo>
                  <a:pt x="12042" y="10965"/>
                </a:lnTo>
                <a:lnTo>
                  <a:pt x="11842" y="11020"/>
                </a:lnTo>
                <a:lnTo>
                  <a:pt x="11642" y="11073"/>
                </a:lnTo>
                <a:lnTo>
                  <a:pt x="11440" y="11128"/>
                </a:lnTo>
                <a:lnTo>
                  <a:pt x="11240" y="11182"/>
                </a:lnTo>
                <a:lnTo>
                  <a:pt x="11038" y="11236"/>
                </a:lnTo>
                <a:lnTo>
                  <a:pt x="10838" y="11269"/>
                </a:lnTo>
                <a:lnTo>
                  <a:pt x="10638" y="11303"/>
                </a:lnTo>
                <a:lnTo>
                  <a:pt x="10437" y="11337"/>
                </a:lnTo>
                <a:lnTo>
                  <a:pt x="10236" y="11371"/>
                </a:lnTo>
                <a:lnTo>
                  <a:pt x="10035" y="11405"/>
                </a:lnTo>
                <a:lnTo>
                  <a:pt x="9835" y="11449"/>
                </a:lnTo>
                <a:lnTo>
                  <a:pt x="9635" y="11492"/>
                </a:lnTo>
                <a:lnTo>
                  <a:pt x="9433" y="11536"/>
                </a:lnTo>
                <a:lnTo>
                  <a:pt x="9233" y="11580"/>
                </a:lnTo>
                <a:lnTo>
                  <a:pt x="9031" y="11624"/>
                </a:lnTo>
                <a:lnTo>
                  <a:pt x="8831" y="11653"/>
                </a:lnTo>
                <a:lnTo>
                  <a:pt x="8631" y="11682"/>
                </a:lnTo>
                <a:lnTo>
                  <a:pt x="8430" y="11710"/>
                </a:lnTo>
                <a:lnTo>
                  <a:pt x="8229" y="11739"/>
                </a:lnTo>
                <a:lnTo>
                  <a:pt x="8028" y="11767"/>
                </a:lnTo>
                <a:lnTo>
                  <a:pt x="7828" y="11778"/>
                </a:lnTo>
                <a:lnTo>
                  <a:pt x="7628" y="11815"/>
                </a:lnTo>
                <a:lnTo>
                  <a:pt x="7426" y="11839"/>
                </a:lnTo>
                <a:lnTo>
                  <a:pt x="7226" y="11845"/>
                </a:lnTo>
                <a:lnTo>
                  <a:pt x="7024" y="11857"/>
                </a:lnTo>
                <a:lnTo>
                  <a:pt x="6824" y="11869"/>
                </a:lnTo>
                <a:lnTo>
                  <a:pt x="6623" y="11891"/>
                </a:lnTo>
                <a:lnTo>
                  <a:pt x="6423" y="11909"/>
                </a:lnTo>
                <a:lnTo>
                  <a:pt x="6222" y="11930"/>
                </a:lnTo>
                <a:lnTo>
                  <a:pt x="6021" y="11938"/>
                </a:lnTo>
                <a:lnTo>
                  <a:pt x="5821" y="11944"/>
                </a:lnTo>
                <a:lnTo>
                  <a:pt x="5619" y="11948"/>
                </a:lnTo>
                <a:lnTo>
                  <a:pt x="5419" y="11948"/>
                </a:lnTo>
                <a:lnTo>
                  <a:pt x="5219" y="11970"/>
                </a:lnTo>
                <a:lnTo>
                  <a:pt x="5017" y="11974"/>
                </a:lnTo>
                <a:lnTo>
                  <a:pt x="4817" y="11986"/>
                </a:lnTo>
                <a:lnTo>
                  <a:pt x="4616" y="11988"/>
                </a:lnTo>
                <a:lnTo>
                  <a:pt x="4416" y="11988"/>
                </a:lnTo>
                <a:lnTo>
                  <a:pt x="4215" y="12009"/>
                </a:lnTo>
                <a:lnTo>
                  <a:pt x="4014" y="12009"/>
                </a:lnTo>
                <a:lnTo>
                  <a:pt x="3814" y="12010"/>
                </a:lnTo>
                <a:lnTo>
                  <a:pt x="3412" y="12014"/>
                </a:lnTo>
                <a:lnTo>
                  <a:pt x="3212" y="12026"/>
                </a:lnTo>
                <a:lnTo>
                  <a:pt x="3010" y="12027"/>
                </a:lnTo>
                <a:lnTo>
                  <a:pt x="2810" y="12029"/>
                </a:lnTo>
                <a:lnTo>
                  <a:pt x="2609" y="12029"/>
                </a:lnTo>
                <a:lnTo>
                  <a:pt x="2409" y="12033"/>
                </a:lnTo>
                <a:lnTo>
                  <a:pt x="2207" y="12034"/>
                </a:lnTo>
                <a:lnTo>
                  <a:pt x="2007" y="12035"/>
                </a:lnTo>
                <a:lnTo>
                  <a:pt x="1807" y="12036"/>
                </a:lnTo>
                <a:lnTo>
                  <a:pt x="1605" y="12043"/>
                </a:lnTo>
                <a:lnTo>
                  <a:pt x="1405" y="12046"/>
                </a:lnTo>
                <a:lnTo>
                  <a:pt x="1204" y="12055"/>
                </a:lnTo>
                <a:lnTo>
                  <a:pt x="1003" y="12055"/>
                </a:lnTo>
                <a:lnTo>
                  <a:pt x="402" y="12077"/>
                </a:lnTo>
                <a:lnTo>
                  <a:pt x="200" y="12078"/>
                </a:lnTo>
                <a:lnTo>
                  <a:pt x="0" y="12078"/>
                </a:lnTo>
                <a:lnTo>
                  <a:pt x="24879" y="12078"/>
                </a:lnTo>
                <a:lnTo>
                  <a:pt x="24889" y="0"/>
                </a:lnTo>
                <a:close/>
              </a:path>
            </a:pathLst>
          </a:custGeom>
          <a:solidFill>
            <a:srgbClr val="c5e0b4"/>
          </a:solidFill>
          <a:ln>
            <a:noFill/>
          </a:ln>
        </p:spPr>
      </p:sp>
      <p:grpSp>
        <p:nvGrpSpPr>
          <p:cNvPr id="109" name="Group 2"/>
          <p:cNvGrpSpPr/>
          <p:nvPr/>
        </p:nvGrpSpPr>
        <p:grpSpPr>
          <a:xfrm>
            <a:off x="0" y="-14760"/>
            <a:ext cx="12242880" cy="6870600"/>
            <a:chOff x="0" y="-14760"/>
            <a:chExt cx="12242880" cy="6870600"/>
          </a:xfrm>
        </p:grpSpPr>
        <p:sp>
          <p:nvSpPr>
            <p:cNvPr id="110" name="CustomShape 3"/>
            <p:cNvSpPr/>
            <p:nvPr/>
          </p:nvSpPr>
          <p:spPr>
            <a:xfrm rot="16200000">
              <a:off x="5884200" y="49716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1" name="CustomShape 4"/>
            <p:cNvSpPr/>
            <p:nvPr/>
          </p:nvSpPr>
          <p:spPr>
            <a:xfrm rot="16200000">
              <a:off x="5860080" y="-586260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2" name="CustomShape 5"/>
            <p:cNvSpPr/>
            <p:nvPr/>
          </p:nvSpPr>
          <p:spPr>
            <a:xfrm>
              <a:off x="10898640" y="64656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3" name="CustomShape 6"/>
            <p:cNvSpPr/>
            <p:nvPr/>
          </p:nvSpPr>
          <p:spPr>
            <a:xfrm>
              <a:off x="0" y="64656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14" name="CustomShape 7"/>
          <p:cNvSpPr/>
          <p:nvPr/>
        </p:nvSpPr>
        <p:spPr>
          <a:xfrm>
            <a:off x="10064520" y="6590160"/>
            <a:ext cx="212724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1000" spc="-1" strike="noStrike">
                <a:solidFill>
                  <a:srgbClr val="808080"/>
                </a:solidFill>
                <a:latin typeface="Rubik-Light"/>
              </a:rPr>
              <a:t>M</a:t>
            </a:r>
            <a:r>
              <a:rPr b="0" lang="en-SE" sz="1000" spc="-1" strike="noStrike">
                <a:solidFill>
                  <a:srgbClr val="808080"/>
                </a:solidFill>
                <a:latin typeface="Rubik-Light"/>
              </a:rPr>
              <a:t>ore info: gapminder.org/71</a:t>
            </a:r>
            <a:endParaRPr b="0" lang="en-US" sz="1000" spc="-1" strike="noStrike">
              <a:latin typeface="Arial"/>
            </a:endParaRPr>
          </a:p>
        </p:txBody>
      </p:sp>
      <p:sp>
        <p:nvSpPr>
          <p:cNvPr id="115" name="CustomShape 8"/>
          <p:cNvSpPr/>
          <p:nvPr/>
        </p:nvSpPr>
        <p:spPr>
          <a:xfrm>
            <a:off x="10898640" y="754920"/>
            <a:ext cx="1326240" cy="5892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CustomShape 9"/>
          <p:cNvSpPr/>
          <p:nvPr/>
        </p:nvSpPr>
        <p:spPr>
          <a:xfrm>
            <a:off x="1214280" y="423360"/>
            <a:ext cx="968220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4400" spc="-1" strike="noStrike">
                <a:solidFill>
                  <a:srgbClr val="000000"/>
                </a:solidFill>
                <a:latin typeface="Rubik Medium"/>
              </a:rPr>
              <a:t>Protected land </a:t>
            </a:r>
            <a:r>
              <a:rPr b="0" lang="en-SE" sz="2400" spc="-1" strike="noStrike">
                <a:solidFill>
                  <a:srgbClr val="000000"/>
                </a:solidFill>
                <a:latin typeface="Rubik Light"/>
              </a:rPr>
              <a:t>share of global land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17" name="CustomShape 10"/>
          <p:cNvSpPr/>
          <p:nvPr/>
        </p:nvSpPr>
        <p:spPr>
          <a:xfrm>
            <a:off x="0" y="6605280"/>
            <a:ext cx="3063960" cy="24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000" spc="-1" strike="noStrike">
                <a:solidFill>
                  <a:srgbClr val="808080"/>
                </a:solidFill>
                <a:latin typeface="Rubik-Light"/>
              </a:rPr>
              <a:t>Source: IUCN and UNEP</a:t>
            </a:r>
            <a:endParaRPr b="0" lang="en-US" sz="1000" spc="-1" strike="noStrike">
              <a:latin typeface="Arial"/>
            </a:endParaRPr>
          </a:p>
        </p:txBody>
      </p:sp>
      <p:grpSp>
        <p:nvGrpSpPr>
          <p:cNvPr id="118" name="Group 11"/>
          <p:cNvGrpSpPr/>
          <p:nvPr/>
        </p:nvGrpSpPr>
        <p:grpSpPr>
          <a:xfrm>
            <a:off x="1555560" y="5996520"/>
            <a:ext cx="8674200" cy="54000"/>
            <a:chOff x="1555560" y="5996520"/>
            <a:chExt cx="8674200" cy="54000"/>
          </a:xfrm>
        </p:grpSpPr>
        <p:sp>
          <p:nvSpPr>
            <p:cNvPr id="119" name="CustomShape 12"/>
            <p:cNvSpPr/>
            <p:nvPr/>
          </p:nvSpPr>
          <p:spPr>
            <a:xfrm>
              <a:off x="15555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40" y="530"/>
                  </a:moveTo>
                  <a:lnTo>
                    <a:pt x="40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0" name="CustomShape 13"/>
            <p:cNvSpPr/>
            <p:nvPr/>
          </p:nvSpPr>
          <p:spPr>
            <a:xfrm>
              <a:off x="299952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194" y="530"/>
                  </a:moveTo>
                  <a:lnTo>
                    <a:pt x="194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1" name="CustomShape 14"/>
            <p:cNvSpPr/>
            <p:nvPr/>
          </p:nvSpPr>
          <p:spPr>
            <a:xfrm>
              <a:off x="444384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349" y="530"/>
                  </a:moveTo>
                  <a:lnTo>
                    <a:pt x="349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2" name="CustomShape 15"/>
            <p:cNvSpPr/>
            <p:nvPr/>
          </p:nvSpPr>
          <p:spPr>
            <a:xfrm>
              <a:off x="58881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503" y="530"/>
                  </a:moveTo>
                  <a:lnTo>
                    <a:pt x="503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3" name="CustomShape 16"/>
            <p:cNvSpPr/>
            <p:nvPr/>
          </p:nvSpPr>
          <p:spPr>
            <a:xfrm>
              <a:off x="733248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658" y="530"/>
                  </a:moveTo>
                  <a:lnTo>
                    <a:pt x="658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4" name="CustomShape 17"/>
            <p:cNvSpPr/>
            <p:nvPr/>
          </p:nvSpPr>
          <p:spPr>
            <a:xfrm>
              <a:off x="877680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812" y="530"/>
                  </a:moveTo>
                  <a:lnTo>
                    <a:pt x="812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5" name="CustomShape 18"/>
            <p:cNvSpPr/>
            <p:nvPr/>
          </p:nvSpPr>
          <p:spPr>
            <a:xfrm>
              <a:off x="102207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967" y="530"/>
                  </a:moveTo>
                  <a:lnTo>
                    <a:pt x="967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26" name="Group 19"/>
          <p:cNvGrpSpPr/>
          <p:nvPr/>
        </p:nvGrpSpPr>
        <p:grpSpPr>
          <a:xfrm>
            <a:off x="1409400" y="5994720"/>
            <a:ext cx="9262440" cy="463680"/>
            <a:chOff x="1409400" y="5994720"/>
            <a:chExt cx="9262440" cy="463680"/>
          </a:xfrm>
        </p:grpSpPr>
        <p:sp>
          <p:nvSpPr>
            <p:cNvPr id="127" name="CustomShape 20"/>
            <p:cNvSpPr/>
            <p:nvPr/>
          </p:nvSpPr>
          <p:spPr>
            <a:xfrm>
              <a:off x="1409400" y="6002280"/>
              <a:ext cx="85176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28" name="CustomShape 21"/>
            <p:cNvSpPr/>
            <p:nvPr/>
          </p:nvSpPr>
          <p:spPr>
            <a:xfrm>
              <a:off x="2570760" y="5994720"/>
              <a:ext cx="83484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1920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29" name="CustomShape 22"/>
            <p:cNvSpPr/>
            <p:nvPr/>
          </p:nvSpPr>
          <p:spPr>
            <a:xfrm>
              <a:off x="4016520" y="5994720"/>
              <a:ext cx="84096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1940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30" name="CustomShape 23"/>
            <p:cNvSpPr/>
            <p:nvPr/>
          </p:nvSpPr>
          <p:spPr>
            <a:xfrm>
              <a:off x="5460840" y="5994720"/>
              <a:ext cx="83808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1960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31" name="CustomShape 24"/>
            <p:cNvSpPr/>
            <p:nvPr/>
          </p:nvSpPr>
          <p:spPr>
            <a:xfrm>
              <a:off x="6898320" y="5994720"/>
              <a:ext cx="85320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1980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32" name="CustomShape 25"/>
            <p:cNvSpPr/>
            <p:nvPr/>
          </p:nvSpPr>
          <p:spPr>
            <a:xfrm>
              <a:off x="8320320" y="5994720"/>
              <a:ext cx="91404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33" name="CustomShape 26"/>
            <p:cNvSpPr/>
            <p:nvPr/>
          </p:nvSpPr>
          <p:spPr>
            <a:xfrm>
              <a:off x="9774360" y="5994720"/>
              <a:ext cx="89748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</a:rPr>
                <a:t>2020</a:t>
              </a:r>
              <a:endParaRPr b="0" lang="en-US" sz="2400" spc="-1" strike="noStrike">
                <a:latin typeface="Arial"/>
              </a:endParaRPr>
            </a:p>
          </p:txBody>
        </p:sp>
      </p:grpSp>
      <p:sp>
        <p:nvSpPr>
          <p:cNvPr id="134" name="Freeform 27"/>
          <p:cNvSpPr/>
          <p:nvPr/>
        </p:nvSpPr>
        <p:spPr>
          <a:xfrm>
            <a:off x="1544760" y="1636200"/>
            <a:ext cx="8986680" cy="4361760"/>
          </a:xfrm>
          <a:custGeom>
            <a:avLst/>
            <a:gdLst/>
            <a:ahLst/>
            <a:rect l="0" t="0" r="r" b="b"/>
            <a:pathLst>
              <a:path w="24963" h="12116">
                <a:moveTo>
                  <a:pt x="0" y="12115"/>
                </a:moveTo>
                <a:lnTo>
                  <a:pt x="202" y="12115"/>
                </a:lnTo>
                <a:lnTo>
                  <a:pt x="403" y="12114"/>
                </a:lnTo>
                <a:lnTo>
                  <a:pt x="1006" y="12092"/>
                </a:lnTo>
                <a:lnTo>
                  <a:pt x="1209" y="12092"/>
                </a:lnTo>
                <a:lnTo>
                  <a:pt x="1409" y="12083"/>
                </a:lnTo>
                <a:lnTo>
                  <a:pt x="1611" y="12079"/>
                </a:lnTo>
                <a:lnTo>
                  <a:pt x="1812" y="12074"/>
                </a:lnTo>
                <a:lnTo>
                  <a:pt x="2013" y="12071"/>
                </a:lnTo>
                <a:lnTo>
                  <a:pt x="2215" y="12070"/>
                </a:lnTo>
                <a:lnTo>
                  <a:pt x="2416" y="12070"/>
                </a:lnTo>
                <a:lnTo>
                  <a:pt x="2618" y="12066"/>
                </a:lnTo>
                <a:lnTo>
                  <a:pt x="2819" y="12065"/>
                </a:lnTo>
                <a:lnTo>
                  <a:pt x="3021" y="12065"/>
                </a:lnTo>
                <a:lnTo>
                  <a:pt x="3221" y="12063"/>
                </a:lnTo>
                <a:lnTo>
                  <a:pt x="3422" y="12050"/>
                </a:lnTo>
                <a:lnTo>
                  <a:pt x="3825" y="12048"/>
                </a:lnTo>
                <a:lnTo>
                  <a:pt x="4027" y="12046"/>
                </a:lnTo>
                <a:lnTo>
                  <a:pt x="4228" y="12046"/>
                </a:lnTo>
                <a:lnTo>
                  <a:pt x="4429" y="12025"/>
                </a:lnTo>
                <a:lnTo>
                  <a:pt x="4631" y="12024"/>
                </a:lnTo>
                <a:lnTo>
                  <a:pt x="4832" y="12023"/>
                </a:lnTo>
                <a:lnTo>
                  <a:pt x="5034" y="12011"/>
                </a:lnTo>
                <a:lnTo>
                  <a:pt x="5234" y="12007"/>
                </a:lnTo>
                <a:lnTo>
                  <a:pt x="5435" y="11985"/>
                </a:lnTo>
                <a:lnTo>
                  <a:pt x="5637" y="11984"/>
                </a:lnTo>
                <a:lnTo>
                  <a:pt x="5838" y="11980"/>
                </a:lnTo>
                <a:lnTo>
                  <a:pt x="6040" y="11973"/>
                </a:lnTo>
                <a:lnTo>
                  <a:pt x="6241" y="11965"/>
                </a:lnTo>
                <a:lnTo>
                  <a:pt x="6442" y="11946"/>
                </a:lnTo>
                <a:lnTo>
                  <a:pt x="6644" y="11928"/>
                </a:lnTo>
                <a:lnTo>
                  <a:pt x="6844" y="11905"/>
                </a:lnTo>
                <a:lnTo>
                  <a:pt x="7047" y="11894"/>
                </a:lnTo>
                <a:lnTo>
                  <a:pt x="7247" y="11882"/>
                </a:lnTo>
                <a:lnTo>
                  <a:pt x="7449" y="11875"/>
                </a:lnTo>
                <a:lnTo>
                  <a:pt x="7650" y="11852"/>
                </a:lnTo>
                <a:lnTo>
                  <a:pt x="7851" y="11814"/>
                </a:lnTo>
                <a:lnTo>
                  <a:pt x="8053" y="11804"/>
                </a:lnTo>
                <a:lnTo>
                  <a:pt x="8254" y="11774"/>
                </a:lnTo>
                <a:lnTo>
                  <a:pt x="8456" y="11745"/>
                </a:lnTo>
                <a:lnTo>
                  <a:pt x="8657" y="11716"/>
                </a:lnTo>
                <a:lnTo>
                  <a:pt x="8857" y="11688"/>
                </a:lnTo>
                <a:lnTo>
                  <a:pt x="9059" y="11659"/>
                </a:lnTo>
                <a:lnTo>
                  <a:pt x="9260" y="11616"/>
                </a:lnTo>
                <a:lnTo>
                  <a:pt x="9462" y="11572"/>
                </a:lnTo>
                <a:lnTo>
                  <a:pt x="9663" y="11527"/>
                </a:lnTo>
                <a:lnTo>
                  <a:pt x="9864" y="11483"/>
                </a:lnTo>
                <a:lnTo>
                  <a:pt x="10066" y="11439"/>
                </a:lnTo>
                <a:lnTo>
                  <a:pt x="10267" y="11406"/>
                </a:lnTo>
                <a:lnTo>
                  <a:pt x="10469" y="11372"/>
                </a:lnTo>
                <a:lnTo>
                  <a:pt x="10670" y="11338"/>
                </a:lnTo>
                <a:lnTo>
                  <a:pt x="10870" y="11304"/>
                </a:lnTo>
                <a:lnTo>
                  <a:pt x="11072" y="11271"/>
                </a:lnTo>
                <a:lnTo>
                  <a:pt x="11273" y="11216"/>
                </a:lnTo>
                <a:lnTo>
                  <a:pt x="11475" y="11162"/>
                </a:lnTo>
                <a:lnTo>
                  <a:pt x="11676" y="11108"/>
                </a:lnTo>
                <a:lnTo>
                  <a:pt x="11877" y="11053"/>
                </a:lnTo>
                <a:lnTo>
                  <a:pt x="12079" y="10999"/>
                </a:lnTo>
                <a:lnTo>
                  <a:pt x="12280" y="10929"/>
                </a:lnTo>
                <a:lnTo>
                  <a:pt x="12482" y="10860"/>
                </a:lnTo>
                <a:lnTo>
                  <a:pt x="12682" y="10789"/>
                </a:lnTo>
                <a:lnTo>
                  <a:pt x="12885" y="10720"/>
                </a:lnTo>
                <a:lnTo>
                  <a:pt x="13085" y="10651"/>
                </a:lnTo>
                <a:lnTo>
                  <a:pt x="13286" y="10551"/>
                </a:lnTo>
                <a:lnTo>
                  <a:pt x="13488" y="10451"/>
                </a:lnTo>
                <a:lnTo>
                  <a:pt x="13689" y="10350"/>
                </a:lnTo>
                <a:lnTo>
                  <a:pt x="13891" y="10250"/>
                </a:lnTo>
                <a:lnTo>
                  <a:pt x="14092" y="10149"/>
                </a:lnTo>
                <a:lnTo>
                  <a:pt x="14293" y="9997"/>
                </a:lnTo>
                <a:lnTo>
                  <a:pt x="14495" y="9846"/>
                </a:lnTo>
                <a:lnTo>
                  <a:pt x="14695" y="9567"/>
                </a:lnTo>
                <a:lnTo>
                  <a:pt x="14897" y="9031"/>
                </a:lnTo>
                <a:lnTo>
                  <a:pt x="15098" y="8880"/>
                </a:lnTo>
                <a:lnTo>
                  <a:pt x="15299" y="8769"/>
                </a:lnTo>
                <a:lnTo>
                  <a:pt x="15501" y="8658"/>
                </a:lnTo>
                <a:lnTo>
                  <a:pt x="15702" y="8547"/>
                </a:lnTo>
                <a:lnTo>
                  <a:pt x="15904" y="8436"/>
                </a:lnTo>
                <a:lnTo>
                  <a:pt x="16105" y="8325"/>
                </a:lnTo>
                <a:lnTo>
                  <a:pt x="16305" y="8211"/>
                </a:lnTo>
                <a:lnTo>
                  <a:pt x="16508" y="8095"/>
                </a:lnTo>
                <a:lnTo>
                  <a:pt x="16708" y="7979"/>
                </a:lnTo>
                <a:lnTo>
                  <a:pt x="16910" y="7863"/>
                </a:lnTo>
                <a:lnTo>
                  <a:pt x="17111" y="7748"/>
                </a:lnTo>
                <a:lnTo>
                  <a:pt x="17312" y="7499"/>
                </a:lnTo>
                <a:lnTo>
                  <a:pt x="17514" y="7250"/>
                </a:lnTo>
                <a:lnTo>
                  <a:pt x="17715" y="7001"/>
                </a:lnTo>
                <a:lnTo>
                  <a:pt x="17917" y="6752"/>
                </a:lnTo>
                <a:lnTo>
                  <a:pt x="18118" y="6799"/>
                </a:lnTo>
                <a:lnTo>
                  <a:pt x="18320" y="6661"/>
                </a:lnTo>
                <a:lnTo>
                  <a:pt x="18520" y="6526"/>
                </a:lnTo>
                <a:lnTo>
                  <a:pt x="18721" y="6238"/>
                </a:lnTo>
                <a:lnTo>
                  <a:pt x="18923" y="6064"/>
                </a:lnTo>
                <a:lnTo>
                  <a:pt x="19124" y="5861"/>
                </a:lnTo>
                <a:lnTo>
                  <a:pt x="19326" y="5551"/>
                </a:lnTo>
                <a:lnTo>
                  <a:pt x="19527" y="5365"/>
                </a:lnTo>
                <a:lnTo>
                  <a:pt x="19728" y="5190"/>
                </a:lnTo>
                <a:lnTo>
                  <a:pt x="19930" y="4996"/>
                </a:lnTo>
                <a:lnTo>
                  <a:pt x="20131" y="4526"/>
                </a:lnTo>
                <a:lnTo>
                  <a:pt x="20333" y="4181"/>
                </a:lnTo>
                <a:lnTo>
                  <a:pt x="20533" y="3799"/>
                </a:lnTo>
                <a:lnTo>
                  <a:pt x="20734" y="3606"/>
                </a:lnTo>
                <a:lnTo>
                  <a:pt x="20936" y="3391"/>
                </a:lnTo>
                <a:lnTo>
                  <a:pt x="21137" y="3171"/>
                </a:lnTo>
                <a:lnTo>
                  <a:pt x="21339" y="2868"/>
                </a:lnTo>
                <a:lnTo>
                  <a:pt x="21540" y="2609"/>
                </a:lnTo>
                <a:lnTo>
                  <a:pt x="21741" y="2122"/>
                </a:lnTo>
                <a:lnTo>
                  <a:pt x="21943" y="1879"/>
                </a:lnTo>
                <a:lnTo>
                  <a:pt x="22143" y="1768"/>
                </a:lnTo>
                <a:lnTo>
                  <a:pt x="22346" y="1660"/>
                </a:lnTo>
                <a:lnTo>
                  <a:pt x="22546" y="1528"/>
                </a:lnTo>
                <a:lnTo>
                  <a:pt x="22748" y="1357"/>
                </a:lnTo>
                <a:lnTo>
                  <a:pt x="22949" y="1261"/>
                </a:lnTo>
                <a:lnTo>
                  <a:pt x="23150" y="1126"/>
                </a:lnTo>
                <a:lnTo>
                  <a:pt x="23352" y="1012"/>
                </a:lnTo>
                <a:lnTo>
                  <a:pt x="23553" y="907"/>
                </a:lnTo>
                <a:lnTo>
                  <a:pt x="23755" y="814"/>
                </a:lnTo>
                <a:lnTo>
                  <a:pt x="23956" y="700"/>
                </a:lnTo>
                <a:lnTo>
                  <a:pt x="24156" y="638"/>
                </a:lnTo>
                <a:lnTo>
                  <a:pt x="24358" y="638"/>
                </a:lnTo>
                <a:lnTo>
                  <a:pt x="24559" y="405"/>
                </a:lnTo>
                <a:lnTo>
                  <a:pt x="24761" y="236"/>
                </a:lnTo>
                <a:lnTo>
                  <a:pt x="24962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oval" w="med"/>
            <a:tailEnd len="med" type="triangle" w="med"/>
          </a:ln>
        </p:spPr>
      </p:sp>
      <p:sp>
        <p:nvSpPr>
          <p:cNvPr id="135" name="CustomShape 28"/>
          <p:cNvSpPr/>
          <p:nvPr/>
        </p:nvSpPr>
        <p:spPr>
          <a:xfrm>
            <a:off x="1555560" y="5996520"/>
            <a:ext cx="8961120" cy="8640"/>
          </a:xfrm>
          <a:custGeom>
            <a:avLst/>
            <a:gdLst/>
            <a:ahLst/>
            <a:rect l="l" t="t" r="r" b="b"/>
            <a:pathLst>
              <a:path w="8882138" h="9052">
                <a:moveTo>
                  <a:pt x="0" y="0"/>
                </a:moveTo>
                <a:lnTo>
                  <a:pt x="8882138" y="0"/>
                </a:lnTo>
              </a:path>
            </a:pathLst>
          </a:custGeom>
          <a:noFill/>
          <a:ln w="1872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CustomShape 29"/>
          <p:cNvSpPr/>
          <p:nvPr/>
        </p:nvSpPr>
        <p:spPr>
          <a:xfrm>
            <a:off x="1326600" y="4538160"/>
            <a:ext cx="476208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1900</a:t>
            </a:r>
            <a:endParaRPr b="0" lang="en-US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Medium"/>
              </a:rPr>
              <a:t>0.03%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37" name="CustomShape 30"/>
          <p:cNvSpPr/>
          <p:nvPr/>
        </p:nvSpPr>
        <p:spPr>
          <a:xfrm>
            <a:off x="6954840" y="615240"/>
            <a:ext cx="328716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2024</a:t>
            </a:r>
            <a:endParaRPr b="0" lang="en-US" sz="4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Medium"/>
              </a:rPr>
              <a:t>17.62%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38" name="CustomShape 31"/>
          <p:cNvSpPr/>
          <p:nvPr/>
        </p:nvSpPr>
        <p:spPr>
          <a:xfrm>
            <a:off x="2741760" y="2611080"/>
            <a:ext cx="5226480" cy="147420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Rubik Light"/>
              </a:rPr>
              <a:t>More info</a:t>
            </a:r>
            <a:endParaRPr b="0" lang="en-US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ffffff"/>
                </a:solidFill>
                <a:latin typeface="Rubik Medium"/>
              </a:rPr>
              <a:t>g</a:t>
            </a:r>
            <a:r>
              <a:rPr b="0" lang="en-SE" sz="4000" spc="-1" strike="noStrike">
                <a:solidFill>
                  <a:srgbClr val="ffffff"/>
                </a:solidFill>
                <a:latin typeface="Rubik Medium"/>
              </a:rPr>
              <a:t>apminder.org/50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878760" y="2062080"/>
            <a:ext cx="10438200" cy="161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These slides are part of Gapminder’s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free teaching materials for an updated fact-based worldview.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Available under Creative Common BY License.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Which means you can copy, edit and share them as you like,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as long as you mention: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3248280" y="3929400"/>
            <a:ext cx="569916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3200" spc="-1" strike="noStrike">
                <a:solidFill>
                  <a:srgbClr val="808080"/>
                </a:solidFill>
                <a:latin typeface="Rubik-Light"/>
              </a:rPr>
              <a:t>gapminder.org/50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4681440" y="1582560"/>
            <a:ext cx="2832480" cy="35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400" spc="-1" strike="noStrike">
                <a:solidFill>
                  <a:srgbClr val="ffca34"/>
                </a:solidFill>
                <a:latin typeface="Rubik"/>
                <a:ea typeface="Trebuchet MS"/>
              </a:rPr>
              <a:t>FREE LICENSE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42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480" cy="731520"/>
          </a:xfrm>
          <a:prstGeom prst="rect">
            <a:avLst/>
          </a:prstGeom>
          <a:ln>
            <a:noFill/>
          </a:ln>
        </p:spPr>
      </p:pic>
      <p:sp>
        <p:nvSpPr>
          <p:cNvPr id="143" name="CustomShape 4"/>
          <p:cNvSpPr/>
          <p:nvPr/>
        </p:nvSpPr>
        <p:spPr>
          <a:xfrm>
            <a:off x="1994040" y="4767480"/>
            <a:ext cx="8207280" cy="100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 1"/>
          <p:cNvSpPr/>
          <p:nvPr/>
        </p:nvSpPr>
        <p:spPr>
          <a:xfrm>
            <a:off x="513000" y="1184040"/>
            <a:ext cx="11111760" cy="4828320"/>
          </a:xfrm>
          <a:custGeom>
            <a:avLst/>
            <a:gdLst/>
            <a:ahLst/>
            <a:rect l="0" t="0" r="r" b="b"/>
            <a:pathLst>
              <a:path w="30866" h="13412">
                <a:moveTo>
                  <a:pt x="30865" y="0"/>
                </a:moveTo>
                <a:lnTo>
                  <a:pt x="30615" y="261"/>
                </a:lnTo>
                <a:lnTo>
                  <a:pt x="30367" y="449"/>
                </a:lnTo>
                <a:lnTo>
                  <a:pt x="30117" y="704"/>
                </a:lnTo>
                <a:lnTo>
                  <a:pt x="29869" y="704"/>
                </a:lnTo>
                <a:lnTo>
                  <a:pt x="29621" y="774"/>
                </a:lnTo>
                <a:lnTo>
                  <a:pt x="29371" y="899"/>
                </a:lnTo>
                <a:lnTo>
                  <a:pt x="29122" y="1003"/>
                </a:lnTo>
                <a:lnTo>
                  <a:pt x="28873" y="1120"/>
                </a:lnTo>
                <a:lnTo>
                  <a:pt x="28624" y="1246"/>
                </a:lnTo>
                <a:lnTo>
                  <a:pt x="28376" y="1394"/>
                </a:lnTo>
                <a:lnTo>
                  <a:pt x="28126" y="1501"/>
                </a:lnTo>
                <a:lnTo>
                  <a:pt x="27878" y="1690"/>
                </a:lnTo>
                <a:lnTo>
                  <a:pt x="27628" y="1836"/>
                </a:lnTo>
                <a:lnTo>
                  <a:pt x="27380" y="1957"/>
                </a:lnTo>
                <a:lnTo>
                  <a:pt x="27130" y="2078"/>
                </a:lnTo>
                <a:lnTo>
                  <a:pt x="26882" y="2348"/>
                </a:lnTo>
                <a:lnTo>
                  <a:pt x="26634" y="2888"/>
                </a:lnTo>
                <a:lnTo>
                  <a:pt x="26384" y="3175"/>
                </a:lnTo>
                <a:lnTo>
                  <a:pt x="26135" y="3509"/>
                </a:lnTo>
                <a:lnTo>
                  <a:pt x="25886" y="3753"/>
                </a:lnTo>
                <a:lnTo>
                  <a:pt x="25637" y="3991"/>
                </a:lnTo>
                <a:lnTo>
                  <a:pt x="25389" y="4204"/>
                </a:lnTo>
                <a:lnTo>
                  <a:pt x="25139" y="4627"/>
                </a:lnTo>
                <a:lnTo>
                  <a:pt x="24891" y="5010"/>
                </a:lnTo>
                <a:lnTo>
                  <a:pt x="24641" y="5529"/>
                </a:lnTo>
                <a:lnTo>
                  <a:pt x="24393" y="5744"/>
                </a:lnTo>
                <a:lnTo>
                  <a:pt x="24145" y="5939"/>
                </a:lnTo>
                <a:lnTo>
                  <a:pt x="23895" y="6144"/>
                </a:lnTo>
                <a:lnTo>
                  <a:pt x="23647" y="6489"/>
                </a:lnTo>
                <a:lnTo>
                  <a:pt x="23397" y="6711"/>
                </a:lnTo>
                <a:lnTo>
                  <a:pt x="23148" y="6906"/>
                </a:lnTo>
                <a:lnTo>
                  <a:pt x="22900" y="7225"/>
                </a:lnTo>
                <a:lnTo>
                  <a:pt x="22650" y="7374"/>
                </a:lnTo>
                <a:lnTo>
                  <a:pt x="22402" y="7525"/>
                </a:lnTo>
                <a:lnTo>
                  <a:pt x="22152" y="7473"/>
                </a:lnTo>
                <a:lnTo>
                  <a:pt x="21904" y="7749"/>
                </a:lnTo>
                <a:lnTo>
                  <a:pt x="21656" y="8025"/>
                </a:lnTo>
                <a:lnTo>
                  <a:pt x="21406" y="8300"/>
                </a:lnTo>
                <a:lnTo>
                  <a:pt x="21158" y="8576"/>
                </a:lnTo>
                <a:lnTo>
                  <a:pt x="20908" y="8704"/>
                </a:lnTo>
                <a:lnTo>
                  <a:pt x="20660" y="8831"/>
                </a:lnTo>
                <a:lnTo>
                  <a:pt x="20410" y="8960"/>
                </a:lnTo>
                <a:lnTo>
                  <a:pt x="20161" y="9088"/>
                </a:lnTo>
                <a:lnTo>
                  <a:pt x="19913" y="9217"/>
                </a:lnTo>
                <a:lnTo>
                  <a:pt x="19663" y="9338"/>
                </a:lnTo>
                <a:lnTo>
                  <a:pt x="19415" y="9461"/>
                </a:lnTo>
                <a:lnTo>
                  <a:pt x="19165" y="9583"/>
                </a:lnTo>
                <a:lnTo>
                  <a:pt x="18917" y="9706"/>
                </a:lnTo>
                <a:lnTo>
                  <a:pt x="18669" y="9829"/>
                </a:lnTo>
                <a:lnTo>
                  <a:pt x="18419" y="9996"/>
                </a:lnTo>
                <a:lnTo>
                  <a:pt x="18171" y="10589"/>
                </a:lnTo>
                <a:lnTo>
                  <a:pt x="17921" y="10898"/>
                </a:lnTo>
                <a:lnTo>
                  <a:pt x="17673" y="11067"/>
                </a:lnTo>
                <a:lnTo>
                  <a:pt x="17424" y="11235"/>
                </a:lnTo>
                <a:lnTo>
                  <a:pt x="17174" y="11346"/>
                </a:lnTo>
                <a:lnTo>
                  <a:pt x="16926" y="11457"/>
                </a:lnTo>
                <a:lnTo>
                  <a:pt x="16676" y="11568"/>
                </a:lnTo>
                <a:lnTo>
                  <a:pt x="16428" y="11679"/>
                </a:lnTo>
                <a:lnTo>
                  <a:pt x="16180" y="11790"/>
                </a:lnTo>
                <a:lnTo>
                  <a:pt x="15930" y="11867"/>
                </a:lnTo>
                <a:lnTo>
                  <a:pt x="15682" y="11945"/>
                </a:lnTo>
                <a:lnTo>
                  <a:pt x="15432" y="12021"/>
                </a:lnTo>
                <a:lnTo>
                  <a:pt x="15184" y="12099"/>
                </a:lnTo>
                <a:lnTo>
                  <a:pt x="14934" y="12176"/>
                </a:lnTo>
                <a:lnTo>
                  <a:pt x="14686" y="12236"/>
                </a:lnTo>
                <a:lnTo>
                  <a:pt x="14437" y="12295"/>
                </a:lnTo>
                <a:lnTo>
                  <a:pt x="14187" y="12356"/>
                </a:lnTo>
                <a:lnTo>
                  <a:pt x="13939" y="12417"/>
                </a:lnTo>
                <a:lnTo>
                  <a:pt x="13689" y="12476"/>
                </a:lnTo>
                <a:lnTo>
                  <a:pt x="13441" y="12513"/>
                </a:lnTo>
                <a:lnTo>
                  <a:pt x="13193" y="12551"/>
                </a:lnTo>
                <a:lnTo>
                  <a:pt x="12943" y="12588"/>
                </a:lnTo>
                <a:lnTo>
                  <a:pt x="12695" y="12626"/>
                </a:lnTo>
                <a:lnTo>
                  <a:pt x="12445" y="12663"/>
                </a:lnTo>
                <a:lnTo>
                  <a:pt x="12197" y="12712"/>
                </a:lnTo>
                <a:lnTo>
                  <a:pt x="11948" y="12760"/>
                </a:lnTo>
                <a:lnTo>
                  <a:pt x="11699" y="12809"/>
                </a:lnTo>
                <a:lnTo>
                  <a:pt x="11450" y="12858"/>
                </a:lnTo>
                <a:lnTo>
                  <a:pt x="11200" y="12907"/>
                </a:lnTo>
                <a:lnTo>
                  <a:pt x="10952" y="12939"/>
                </a:lnTo>
                <a:lnTo>
                  <a:pt x="10704" y="12971"/>
                </a:lnTo>
                <a:lnTo>
                  <a:pt x="10454" y="13003"/>
                </a:lnTo>
                <a:lnTo>
                  <a:pt x="10206" y="13034"/>
                </a:lnTo>
                <a:lnTo>
                  <a:pt x="9956" y="13066"/>
                </a:lnTo>
                <a:lnTo>
                  <a:pt x="9708" y="13078"/>
                </a:lnTo>
                <a:lnTo>
                  <a:pt x="9460" y="13119"/>
                </a:lnTo>
                <a:lnTo>
                  <a:pt x="9210" y="13145"/>
                </a:lnTo>
                <a:lnTo>
                  <a:pt x="8961" y="13153"/>
                </a:lnTo>
                <a:lnTo>
                  <a:pt x="8712" y="13166"/>
                </a:lnTo>
                <a:lnTo>
                  <a:pt x="8463" y="13179"/>
                </a:lnTo>
                <a:lnTo>
                  <a:pt x="8213" y="13203"/>
                </a:lnTo>
                <a:lnTo>
                  <a:pt x="7965" y="13223"/>
                </a:lnTo>
                <a:lnTo>
                  <a:pt x="7717" y="13246"/>
                </a:lnTo>
                <a:lnTo>
                  <a:pt x="7467" y="13255"/>
                </a:lnTo>
                <a:lnTo>
                  <a:pt x="7219" y="13262"/>
                </a:lnTo>
                <a:lnTo>
                  <a:pt x="6969" y="13267"/>
                </a:lnTo>
                <a:lnTo>
                  <a:pt x="6721" y="13267"/>
                </a:lnTo>
                <a:lnTo>
                  <a:pt x="6473" y="13291"/>
                </a:lnTo>
                <a:lnTo>
                  <a:pt x="6223" y="13296"/>
                </a:lnTo>
                <a:lnTo>
                  <a:pt x="5974" y="13309"/>
                </a:lnTo>
                <a:lnTo>
                  <a:pt x="5725" y="13311"/>
                </a:lnTo>
                <a:lnTo>
                  <a:pt x="5476" y="13311"/>
                </a:lnTo>
                <a:lnTo>
                  <a:pt x="5228" y="13335"/>
                </a:lnTo>
                <a:lnTo>
                  <a:pt x="4978" y="13335"/>
                </a:lnTo>
                <a:lnTo>
                  <a:pt x="4730" y="13336"/>
                </a:lnTo>
                <a:lnTo>
                  <a:pt x="4232" y="13340"/>
                </a:lnTo>
                <a:lnTo>
                  <a:pt x="3984" y="13353"/>
                </a:lnTo>
                <a:lnTo>
                  <a:pt x="3734" y="13355"/>
                </a:lnTo>
                <a:lnTo>
                  <a:pt x="3486" y="13356"/>
                </a:lnTo>
                <a:lnTo>
                  <a:pt x="3236" y="13356"/>
                </a:lnTo>
                <a:lnTo>
                  <a:pt x="2987" y="13360"/>
                </a:lnTo>
                <a:lnTo>
                  <a:pt x="2738" y="13362"/>
                </a:lnTo>
                <a:lnTo>
                  <a:pt x="2489" y="13363"/>
                </a:lnTo>
                <a:lnTo>
                  <a:pt x="2241" y="13365"/>
                </a:lnTo>
                <a:lnTo>
                  <a:pt x="1991" y="13372"/>
                </a:lnTo>
                <a:lnTo>
                  <a:pt x="1743" y="13375"/>
                </a:lnTo>
                <a:lnTo>
                  <a:pt x="1493" y="13385"/>
                </a:lnTo>
                <a:lnTo>
                  <a:pt x="1245" y="13385"/>
                </a:lnTo>
                <a:lnTo>
                  <a:pt x="499" y="13410"/>
                </a:lnTo>
                <a:lnTo>
                  <a:pt x="249" y="13411"/>
                </a:lnTo>
                <a:lnTo>
                  <a:pt x="0" y="13411"/>
                </a:lnTo>
                <a:lnTo>
                  <a:pt x="30854" y="13411"/>
                </a:lnTo>
                <a:lnTo>
                  <a:pt x="30865" y="0"/>
                </a:lnTo>
                <a:close/>
              </a:path>
            </a:pathLst>
          </a:custGeom>
          <a:solidFill>
            <a:srgbClr val="c5e0b4"/>
          </a:solidFill>
          <a:ln>
            <a:noFill/>
          </a:ln>
        </p:spPr>
      </p:sp>
      <p:sp>
        <p:nvSpPr>
          <p:cNvPr id="145" name="CustomShape 2"/>
          <p:cNvSpPr/>
          <p:nvPr/>
        </p:nvSpPr>
        <p:spPr>
          <a:xfrm>
            <a:off x="9144000" y="6482160"/>
            <a:ext cx="30477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1800" spc="-1" strike="noStrike">
                <a:solidFill>
                  <a:srgbClr val="808080"/>
                </a:solidFill>
                <a:latin typeface="Rubik-Light"/>
              </a:rPr>
              <a:t>M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</a:rPr>
              <a:t>ore info: gapminder.org/71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6" name="CustomShape 3"/>
          <p:cNvSpPr/>
          <p:nvPr/>
        </p:nvSpPr>
        <p:spPr>
          <a:xfrm>
            <a:off x="422280" y="423360"/>
            <a:ext cx="968220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4400" spc="-1" strike="noStrike">
                <a:solidFill>
                  <a:srgbClr val="05b050"/>
                </a:solidFill>
                <a:latin typeface="Rubik Medium"/>
              </a:rPr>
              <a:t>Pr</a:t>
            </a:r>
            <a:r>
              <a:rPr b="0" lang="en-SE" sz="4400" spc="-1" strike="noStrike">
                <a:solidFill>
                  <a:srgbClr val="05b050"/>
                </a:solidFill>
                <a:latin typeface="Rubik Medium"/>
              </a:rPr>
              <a:t>ot</a:t>
            </a:r>
            <a:r>
              <a:rPr b="0" lang="en-SE" sz="4400" spc="-1" strike="noStrike">
                <a:solidFill>
                  <a:srgbClr val="05b050"/>
                </a:solidFill>
                <a:latin typeface="Rubik Medium"/>
              </a:rPr>
              <a:t>ec</a:t>
            </a:r>
            <a:r>
              <a:rPr b="0" lang="en-SE" sz="4400" spc="-1" strike="noStrike">
                <a:solidFill>
                  <a:srgbClr val="05b050"/>
                </a:solidFill>
                <a:latin typeface="Rubik Medium"/>
              </a:rPr>
              <a:t>te</a:t>
            </a:r>
            <a:r>
              <a:rPr b="0" lang="en-SE" sz="4400" spc="-1" strike="noStrike">
                <a:solidFill>
                  <a:srgbClr val="05b050"/>
                </a:solidFill>
                <a:latin typeface="Rubik Medium"/>
              </a:rPr>
              <a:t>d </a:t>
            </a:r>
            <a:r>
              <a:rPr b="0" lang="en-SE" sz="4400" spc="-1" strike="noStrike">
                <a:solidFill>
                  <a:srgbClr val="05b050"/>
                </a:solidFill>
                <a:latin typeface="Rubik Medium"/>
              </a:rPr>
              <a:t>la</a:t>
            </a:r>
            <a:r>
              <a:rPr b="0" lang="en-SE" sz="4400" spc="-1" strike="noStrike">
                <a:solidFill>
                  <a:srgbClr val="05b050"/>
                </a:solidFill>
                <a:latin typeface="Rubik Medium"/>
              </a:rPr>
              <a:t>n</a:t>
            </a:r>
            <a:r>
              <a:rPr b="0" lang="en-SE" sz="4400" spc="-1" strike="noStrike">
                <a:solidFill>
                  <a:srgbClr val="05b050"/>
                </a:solidFill>
                <a:latin typeface="Rubik Medium"/>
              </a:rPr>
              <a:t>d </a:t>
            </a:r>
            <a:r>
              <a:rPr b="0" lang="en-SE" sz="2400" spc="-1" strike="noStrike">
                <a:solidFill>
                  <a:srgbClr val="05b050"/>
                </a:solidFill>
                <a:latin typeface="Rubik Light"/>
              </a:rPr>
              <a:t>shar</a:t>
            </a:r>
            <a:r>
              <a:rPr b="0" lang="en-SE" sz="2400" spc="-1" strike="noStrike">
                <a:solidFill>
                  <a:srgbClr val="05b050"/>
                </a:solidFill>
                <a:latin typeface="Rubik Light"/>
              </a:rPr>
              <a:t>e of </a:t>
            </a:r>
            <a:r>
              <a:rPr b="0" lang="en-SE" sz="2400" spc="-1" strike="noStrike">
                <a:solidFill>
                  <a:srgbClr val="05b050"/>
                </a:solidFill>
                <a:latin typeface="Rubik Light"/>
              </a:rPr>
              <a:t>glob</a:t>
            </a:r>
            <a:r>
              <a:rPr b="0" lang="en-SE" sz="2400" spc="-1" strike="noStrike">
                <a:solidFill>
                  <a:srgbClr val="05b050"/>
                </a:solidFill>
                <a:latin typeface="Rubik Light"/>
              </a:rPr>
              <a:t>al </a:t>
            </a:r>
            <a:r>
              <a:rPr b="0" lang="en-SE" sz="2400" spc="-1" strike="noStrike">
                <a:solidFill>
                  <a:srgbClr val="05b050"/>
                </a:solidFill>
                <a:latin typeface="Rubik Light"/>
              </a:rPr>
              <a:t>land</a:t>
            </a:r>
            <a:endParaRPr b="0" lang="en-US" sz="2400" spc="-1" strike="noStrike">
              <a:solidFill>
                <a:srgbClr val="05b050"/>
              </a:solidFill>
              <a:latin typeface="Arial"/>
            </a:endParaRPr>
          </a:p>
        </p:txBody>
      </p:sp>
      <p:sp>
        <p:nvSpPr>
          <p:cNvPr id="147" name="CustomShape 4"/>
          <p:cNvSpPr/>
          <p:nvPr/>
        </p:nvSpPr>
        <p:spPr>
          <a:xfrm>
            <a:off x="0" y="6497280"/>
            <a:ext cx="3063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808080"/>
                </a:solidFill>
                <a:latin typeface="Rubik-Light"/>
              </a:rPr>
              <a:t>Source: IUCN and UNEP</a:t>
            </a:r>
            <a:endParaRPr b="0" lang="en-US" sz="1800" spc="-1" strike="noStrike">
              <a:latin typeface="Arial"/>
            </a:endParaRPr>
          </a:p>
        </p:txBody>
      </p:sp>
      <p:grpSp>
        <p:nvGrpSpPr>
          <p:cNvPr id="148" name="Group 5"/>
          <p:cNvGrpSpPr/>
          <p:nvPr/>
        </p:nvGrpSpPr>
        <p:grpSpPr>
          <a:xfrm>
            <a:off x="623520" y="5996520"/>
            <a:ext cx="10768320" cy="90720"/>
            <a:chOff x="623520" y="5996520"/>
            <a:chExt cx="10768320" cy="90720"/>
          </a:xfrm>
        </p:grpSpPr>
        <p:sp>
          <p:nvSpPr>
            <p:cNvPr id="149" name="CustomShape 6"/>
            <p:cNvSpPr/>
            <p:nvPr/>
          </p:nvSpPr>
          <p:spPr>
            <a:xfrm>
              <a:off x="6555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40" y="530"/>
                  </a:moveTo>
                  <a:lnTo>
                    <a:pt x="40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0" name="CustomShape 7"/>
            <p:cNvSpPr/>
            <p:nvPr/>
          </p:nvSpPr>
          <p:spPr>
            <a:xfrm>
              <a:off x="224784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349" y="530"/>
                  </a:moveTo>
                  <a:lnTo>
                    <a:pt x="349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1" name="CustomShape 8"/>
            <p:cNvSpPr/>
            <p:nvPr/>
          </p:nvSpPr>
          <p:spPr>
            <a:xfrm>
              <a:off x="40161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503" y="530"/>
                  </a:moveTo>
                  <a:lnTo>
                    <a:pt x="503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2" name="CustomShape 9"/>
            <p:cNvSpPr/>
            <p:nvPr/>
          </p:nvSpPr>
          <p:spPr>
            <a:xfrm>
              <a:off x="596448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658" y="530"/>
                  </a:moveTo>
                  <a:lnTo>
                    <a:pt x="658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3" name="CustomShape 10"/>
            <p:cNvSpPr/>
            <p:nvPr/>
          </p:nvSpPr>
          <p:spPr>
            <a:xfrm>
              <a:off x="773280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812" y="530"/>
                  </a:moveTo>
                  <a:lnTo>
                    <a:pt x="812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4" name="CustomShape 11"/>
            <p:cNvSpPr/>
            <p:nvPr/>
          </p:nvSpPr>
          <p:spPr>
            <a:xfrm>
              <a:off x="960876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967" y="530"/>
                  </a:moveTo>
                  <a:lnTo>
                    <a:pt x="967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5" name="CustomShape 12"/>
            <p:cNvSpPr/>
            <p:nvPr/>
          </p:nvSpPr>
          <p:spPr>
            <a:xfrm>
              <a:off x="11382840" y="603324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194" y="530"/>
                  </a:moveTo>
                  <a:lnTo>
                    <a:pt x="194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6" name="CustomShape 13"/>
            <p:cNvSpPr/>
            <p:nvPr/>
          </p:nvSpPr>
          <p:spPr>
            <a:xfrm>
              <a:off x="623520" y="5996520"/>
              <a:ext cx="9000" cy="54000"/>
            </a:xfrm>
            <a:custGeom>
              <a:avLst/>
              <a:gdLst/>
              <a:ahLst/>
              <a:rect l="l" t="t" r="r" b="b"/>
              <a:pathLst>
                <a:path w="9349" h="54315">
                  <a:moveTo>
                    <a:pt x="194" y="530"/>
                  </a:moveTo>
                  <a:lnTo>
                    <a:pt x="194" y="54846"/>
                  </a:lnTo>
                </a:path>
              </a:pathLst>
            </a:cu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57" name="CustomShape 14"/>
          <p:cNvSpPr/>
          <p:nvPr/>
        </p:nvSpPr>
        <p:spPr>
          <a:xfrm>
            <a:off x="185400" y="6002280"/>
            <a:ext cx="8517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2400" spc="-1" strike="noStrike">
                <a:solidFill>
                  <a:srgbClr val="262626"/>
                </a:solidFill>
                <a:latin typeface="Rubik Light"/>
              </a:rPr>
              <a:t>1900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58" name="CustomShape 15"/>
          <p:cNvSpPr/>
          <p:nvPr/>
        </p:nvSpPr>
        <p:spPr>
          <a:xfrm>
            <a:off x="1850760" y="5994720"/>
            <a:ext cx="83484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2400" spc="-1" strike="noStrike">
                <a:solidFill>
                  <a:srgbClr val="262626"/>
                </a:solidFill>
                <a:latin typeface="Rubik Light"/>
              </a:rPr>
              <a:t>1920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59" name="CustomShape 16"/>
          <p:cNvSpPr/>
          <p:nvPr/>
        </p:nvSpPr>
        <p:spPr>
          <a:xfrm>
            <a:off x="3620520" y="5994720"/>
            <a:ext cx="8409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2400" spc="-1" strike="noStrike">
                <a:solidFill>
                  <a:srgbClr val="262626"/>
                </a:solidFill>
                <a:latin typeface="Rubik Light"/>
              </a:rPr>
              <a:t>1940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0" name="CustomShape 17"/>
          <p:cNvSpPr/>
          <p:nvPr/>
        </p:nvSpPr>
        <p:spPr>
          <a:xfrm>
            <a:off x="5568840" y="5994720"/>
            <a:ext cx="8380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2400" spc="-1" strike="noStrike">
                <a:solidFill>
                  <a:srgbClr val="262626"/>
                </a:solidFill>
                <a:latin typeface="Rubik Light"/>
              </a:rPr>
              <a:t>1960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1" name="CustomShape 18"/>
          <p:cNvSpPr/>
          <p:nvPr/>
        </p:nvSpPr>
        <p:spPr>
          <a:xfrm>
            <a:off x="7330320" y="5994720"/>
            <a:ext cx="85320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2400" spc="-1" strike="noStrike">
                <a:solidFill>
                  <a:srgbClr val="262626"/>
                </a:solidFill>
                <a:latin typeface="Rubik Light"/>
              </a:rPr>
              <a:t>1980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2" name="CustomShape 19"/>
          <p:cNvSpPr/>
          <p:nvPr/>
        </p:nvSpPr>
        <p:spPr>
          <a:xfrm>
            <a:off x="9148320" y="5994720"/>
            <a:ext cx="91404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2400" spc="-1" strike="noStrike">
                <a:solidFill>
                  <a:srgbClr val="262626"/>
                </a:solidFill>
                <a:latin typeface="Rubik Light"/>
              </a:rPr>
              <a:t>200</a:t>
            </a:r>
            <a:r>
              <a:rPr b="0" lang="en-SE" sz="2400" spc="-1" strike="noStrike">
                <a:solidFill>
                  <a:srgbClr val="262626"/>
                </a:solidFill>
                <a:latin typeface="Rubik Light"/>
              </a:rPr>
              <a:t>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3" name="CustomShape 20"/>
          <p:cNvSpPr/>
          <p:nvPr/>
        </p:nvSpPr>
        <p:spPr>
          <a:xfrm>
            <a:off x="10926360" y="5994720"/>
            <a:ext cx="897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2400" spc="-1" strike="noStrike">
                <a:solidFill>
                  <a:srgbClr val="262626"/>
                </a:solidFill>
                <a:latin typeface="Rubik Light"/>
              </a:rPr>
              <a:t>202</a:t>
            </a:r>
            <a:r>
              <a:rPr b="0" lang="en-SE" sz="2400" spc="-1" strike="noStrike">
                <a:solidFill>
                  <a:srgbClr val="262626"/>
                </a:solidFill>
                <a:latin typeface="Rubik Light"/>
              </a:rPr>
              <a:t>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64" name="Freeform 21"/>
          <p:cNvSpPr/>
          <p:nvPr/>
        </p:nvSpPr>
        <p:spPr>
          <a:xfrm>
            <a:off x="500760" y="1143000"/>
            <a:ext cx="11124000" cy="4851720"/>
          </a:xfrm>
          <a:custGeom>
            <a:avLst/>
            <a:gdLst/>
            <a:ahLst/>
            <a:rect l="0" t="0" r="r" b="b"/>
            <a:pathLst>
              <a:path w="30900" h="13477">
                <a:moveTo>
                  <a:pt x="0" y="13476"/>
                </a:moveTo>
                <a:lnTo>
                  <a:pt x="250" y="13476"/>
                </a:lnTo>
                <a:lnTo>
                  <a:pt x="499" y="13475"/>
                </a:lnTo>
                <a:lnTo>
                  <a:pt x="1246" y="13450"/>
                </a:lnTo>
                <a:lnTo>
                  <a:pt x="1496" y="13450"/>
                </a:lnTo>
                <a:lnTo>
                  <a:pt x="1744" y="13440"/>
                </a:lnTo>
                <a:lnTo>
                  <a:pt x="1995" y="13436"/>
                </a:lnTo>
                <a:lnTo>
                  <a:pt x="2243" y="13430"/>
                </a:lnTo>
                <a:lnTo>
                  <a:pt x="2492" y="13427"/>
                </a:lnTo>
                <a:lnTo>
                  <a:pt x="2742" y="13426"/>
                </a:lnTo>
                <a:lnTo>
                  <a:pt x="2990" y="13426"/>
                </a:lnTo>
                <a:lnTo>
                  <a:pt x="3240" y="13421"/>
                </a:lnTo>
                <a:lnTo>
                  <a:pt x="3489" y="13420"/>
                </a:lnTo>
                <a:lnTo>
                  <a:pt x="3739" y="13420"/>
                </a:lnTo>
                <a:lnTo>
                  <a:pt x="3988" y="13418"/>
                </a:lnTo>
                <a:lnTo>
                  <a:pt x="4236" y="13404"/>
                </a:lnTo>
                <a:lnTo>
                  <a:pt x="4735" y="13401"/>
                </a:lnTo>
                <a:lnTo>
                  <a:pt x="4985" y="13400"/>
                </a:lnTo>
                <a:lnTo>
                  <a:pt x="5234" y="13400"/>
                </a:lnTo>
                <a:lnTo>
                  <a:pt x="5482" y="13376"/>
                </a:lnTo>
                <a:lnTo>
                  <a:pt x="5732" y="13375"/>
                </a:lnTo>
                <a:lnTo>
                  <a:pt x="5981" y="13373"/>
                </a:lnTo>
                <a:lnTo>
                  <a:pt x="6231" y="13360"/>
                </a:lnTo>
                <a:lnTo>
                  <a:pt x="6479" y="13356"/>
                </a:lnTo>
                <a:lnTo>
                  <a:pt x="6728" y="13331"/>
                </a:lnTo>
                <a:lnTo>
                  <a:pt x="6978" y="13330"/>
                </a:lnTo>
                <a:lnTo>
                  <a:pt x="7227" y="13326"/>
                </a:lnTo>
                <a:lnTo>
                  <a:pt x="7477" y="13318"/>
                </a:lnTo>
                <a:lnTo>
                  <a:pt x="7725" y="13310"/>
                </a:lnTo>
                <a:lnTo>
                  <a:pt x="7974" y="13288"/>
                </a:lnTo>
                <a:lnTo>
                  <a:pt x="8224" y="13268"/>
                </a:lnTo>
                <a:lnTo>
                  <a:pt x="8472" y="13243"/>
                </a:lnTo>
                <a:lnTo>
                  <a:pt x="8723" y="13230"/>
                </a:lnTo>
                <a:lnTo>
                  <a:pt x="8971" y="13217"/>
                </a:lnTo>
                <a:lnTo>
                  <a:pt x="9221" y="13210"/>
                </a:lnTo>
                <a:lnTo>
                  <a:pt x="9470" y="13183"/>
                </a:lnTo>
                <a:lnTo>
                  <a:pt x="9718" y="13141"/>
                </a:lnTo>
                <a:lnTo>
                  <a:pt x="9968" y="13130"/>
                </a:lnTo>
                <a:lnTo>
                  <a:pt x="10217" y="13096"/>
                </a:lnTo>
                <a:lnTo>
                  <a:pt x="10467" y="13065"/>
                </a:lnTo>
                <a:lnTo>
                  <a:pt x="10716" y="13033"/>
                </a:lnTo>
                <a:lnTo>
                  <a:pt x="10964" y="13001"/>
                </a:lnTo>
                <a:lnTo>
                  <a:pt x="11214" y="12969"/>
                </a:lnTo>
                <a:lnTo>
                  <a:pt x="11463" y="12921"/>
                </a:lnTo>
                <a:lnTo>
                  <a:pt x="11713" y="12872"/>
                </a:lnTo>
                <a:lnTo>
                  <a:pt x="11961" y="12822"/>
                </a:lnTo>
                <a:lnTo>
                  <a:pt x="12210" y="12773"/>
                </a:lnTo>
                <a:lnTo>
                  <a:pt x="12460" y="12724"/>
                </a:lnTo>
                <a:lnTo>
                  <a:pt x="12709" y="12687"/>
                </a:lnTo>
                <a:lnTo>
                  <a:pt x="12959" y="12650"/>
                </a:lnTo>
                <a:lnTo>
                  <a:pt x="13207" y="12612"/>
                </a:lnTo>
                <a:lnTo>
                  <a:pt x="13456" y="12574"/>
                </a:lnTo>
                <a:lnTo>
                  <a:pt x="13706" y="12537"/>
                </a:lnTo>
                <a:lnTo>
                  <a:pt x="13954" y="12476"/>
                </a:lnTo>
                <a:lnTo>
                  <a:pt x="14205" y="12416"/>
                </a:lnTo>
                <a:lnTo>
                  <a:pt x="14453" y="12355"/>
                </a:lnTo>
                <a:lnTo>
                  <a:pt x="14702" y="12294"/>
                </a:lnTo>
                <a:lnTo>
                  <a:pt x="14952" y="12235"/>
                </a:lnTo>
                <a:lnTo>
                  <a:pt x="15200" y="12157"/>
                </a:lnTo>
                <a:lnTo>
                  <a:pt x="15450" y="12080"/>
                </a:lnTo>
                <a:lnTo>
                  <a:pt x="15699" y="12002"/>
                </a:lnTo>
                <a:lnTo>
                  <a:pt x="15949" y="11925"/>
                </a:lnTo>
                <a:lnTo>
                  <a:pt x="16198" y="11848"/>
                </a:lnTo>
                <a:lnTo>
                  <a:pt x="16446" y="11736"/>
                </a:lnTo>
                <a:lnTo>
                  <a:pt x="16696" y="11625"/>
                </a:lnTo>
                <a:lnTo>
                  <a:pt x="16945" y="11513"/>
                </a:lnTo>
                <a:lnTo>
                  <a:pt x="17195" y="11401"/>
                </a:lnTo>
                <a:lnTo>
                  <a:pt x="17443" y="11290"/>
                </a:lnTo>
                <a:lnTo>
                  <a:pt x="17692" y="11120"/>
                </a:lnTo>
                <a:lnTo>
                  <a:pt x="17942" y="10952"/>
                </a:lnTo>
                <a:lnTo>
                  <a:pt x="18191" y="10641"/>
                </a:lnTo>
                <a:lnTo>
                  <a:pt x="18441" y="10045"/>
                </a:lnTo>
                <a:lnTo>
                  <a:pt x="18689" y="9877"/>
                </a:lnTo>
                <a:lnTo>
                  <a:pt x="18938" y="9754"/>
                </a:lnTo>
                <a:lnTo>
                  <a:pt x="19188" y="9631"/>
                </a:lnTo>
                <a:lnTo>
                  <a:pt x="19436" y="9507"/>
                </a:lnTo>
                <a:lnTo>
                  <a:pt x="19687" y="9384"/>
                </a:lnTo>
                <a:lnTo>
                  <a:pt x="19935" y="9261"/>
                </a:lnTo>
                <a:lnTo>
                  <a:pt x="20184" y="9133"/>
                </a:lnTo>
                <a:lnTo>
                  <a:pt x="20434" y="9004"/>
                </a:lnTo>
                <a:lnTo>
                  <a:pt x="20682" y="8875"/>
                </a:lnTo>
                <a:lnTo>
                  <a:pt x="20932" y="8746"/>
                </a:lnTo>
                <a:lnTo>
                  <a:pt x="21181" y="8618"/>
                </a:lnTo>
                <a:lnTo>
                  <a:pt x="21429" y="8341"/>
                </a:lnTo>
                <a:lnTo>
                  <a:pt x="21680" y="8064"/>
                </a:lnTo>
                <a:lnTo>
                  <a:pt x="21928" y="7787"/>
                </a:lnTo>
                <a:lnTo>
                  <a:pt x="22178" y="7510"/>
                </a:lnTo>
                <a:lnTo>
                  <a:pt x="22427" y="7563"/>
                </a:lnTo>
                <a:lnTo>
                  <a:pt x="22677" y="7409"/>
                </a:lnTo>
                <a:lnTo>
                  <a:pt x="22925" y="7260"/>
                </a:lnTo>
                <a:lnTo>
                  <a:pt x="23174" y="6939"/>
                </a:lnTo>
                <a:lnTo>
                  <a:pt x="23424" y="6745"/>
                </a:lnTo>
                <a:lnTo>
                  <a:pt x="23673" y="6520"/>
                </a:lnTo>
                <a:lnTo>
                  <a:pt x="23923" y="6175"/>
                </a:lnTo>
                <a:lnTo>
                  <a:pt x="24171" y="5967"/>
                </a:lnTo>
                <a:lnTo>
                  <a:pt x="24420" y="5773"/>
                </a:lnTo>
                <a:lnTo>
                  <a:pt x="24670" y="5557"/>
                </a:lnTo>
                <a:lnTo>
                  <a:pt x="24918" y="5035"/>
                </a:lnTo>
                <a:lnTo>
                  <a:pt x="25169" y="4651"/>
                </a:lnTo>
                <a:lnTo>
                  <a:pt x="25417" y="4226"/>
                </a:lnTo>
                <a:lnTo>
                  <a:pt x="25666" y="4011"/>
                </a:lnTo>
                <a:lnTo>
                  <a:pt x="25916" y="3772"/>
                </a:lnTo>
                <a:lnTo>
                  <a:pt x="26164" y="3527"/>
                </a:lnTo>
                <a:lnTo>
                  <a:pt x="26414" y="3190"/>
                </a:lnTo>
                <a:lnTo>
                  <a:pt x="26663" y="2902"/>
                </a:lnTo>
                <a:lnTo>
                  <a:pt x="26911" y="2361"/>
                </a:lnTo>
                <a:lnTo>
                  <a:pt x="27162" y="2090"/>
                </a:lnTo>
                <a:lnTo>
                  <a:pt x="27410" y="1966"/>
                </a:lnTo>
                <a:lnTo>
                  <a:pt x="27660" y="1846"/>
                </a:lnTo>
                <a:lnTo>
                  <a:pt x="27909" y="1700"/>
                </a:lnTo>
                <a:lnTo>
                  <a:pt x="28159" y="1510"/>
                </a:lnTo>
                <a:lnTo>
                  <a:pt x="28407" y="1402"/>
                </a:lnTo>
                <a:lnTo>
                  <a:pt x="28656" y="1253"/>
                </a:lnTo>
                <a:lnTo>
                  <a:pt x="28906" y="1125"/>
                </a:lnTo>
                <a:lnTo>
                  <a:pt x="29155" y="1009"/>
                </a:lnTo>
                <a:lnTo>
                  <a:pt x="29405" y="905"/>
                </a:lnTo>
                <a:lnTo>
                  <a:pt x="29653" y="779"/>
                </a:lnTo>
                <a:lnTo>
                  <a:pt x="29902" y="709"/>
                </a:lnTo>
                <a:lnTo>
                  <a:pt x="30152" y="709"/>
                </a:lnTo>
                <a:lnTo>
                  <a:pt x="30400" y="451"/>
                </a:lnTo>
                <a:lnTo>
                  <a:pt x="30651" y="262"/>
                </a:lnTo>
                <a:lnTo>
                  <a:pt x="30899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oval" w="med"/>
            <a:tailEnd len="med" type="triangle" w="med"/>
          </a:ln>
        </p:spPr>
      </p:sp>
      <p:sp>
        <p:nvSpPr>
          <p:cNvPr id="165" name="CustomShape 22"/>
          <p:cNvSpPr/>
          <p:nvPr/>
        </p:nvSpPr>
        <p:spPr>
          <a:xfrm>
            <a:off x="246600" y="4538160"/>
            <a:ext cx="476208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1900</a:t>
            </a:r>
            <a:endParaRPr b="0" lang="en-US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Medium"/>
              </a:rPr>
              <a:t>0.03%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66" name="CustomShape 23"/>
          <p:cNvSpPr/>
          <p:nvPr/>
        </p:nvSpPr>
        <p:spPr>
          <a:xfrm>
            <a:off x="8538840" y="-68760"/>
            <a:ext cx="328716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</a:rPr>
              <a:t>2024</a:t>
            </a:r>
            <a:endParaRPr b="0" lang="en-US" sz="4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Medium"/>
              </a:rPr>
              <a:t>17.62%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67" name="CustomShape 24"/>
          <p:cNvSpPr/>
          <p:nvPr/>
        </p:nvSpPr>
        <p:spPr>
          <a:xfrm>
            <a:off x="655560" y="5996520"/>
            <a:ext cx="10972800" cy="8640"/>
          </a:xfrm>
          <a:custGeom>
            <a:avLst/>
            <a:gdLst/>
            <a:ahLst/>
            <a:rect l="l" t="t" r="r" b="b"/>
            <a:pathLst>
              <a:path w="8882138" h="9052">
                <a:moveTo>
                  <a:pt x="0" y="0"/>
                </a:moveTo>
                <a:lnTo>
                  <a:pt x="8882138" y="0"/>
                </a:lnTo>
              </a:path>
            </a:pathLst>
          </a:custGeom>
          <a:noFill/>
          <a:ln w="1872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68" name="CustomShape 25"/>
          <p:cNvSpPr/>
          <p:nvPr/>
        </p:nvSpPr>
        <p:spPr>
          <a:xfrm>
            <a:off x="411840" y="1849320"/>
            <a:ext cx="10870920" cy="210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SE" sz="4400" spc="-1" strike="noStrike">
                <a:solidFill>
                  <a:srgbClr val="000000"/>
                </a:solidFill>
                <a:latin typeface="Rubik Light"/>
              </a:rPr>
              <a:t>More land is becoming </a:t>
            </a:r>
            <a:br/>
            <a:r>
              <a:rPr b="0" lang="en-SE" sz="4400" spc="-1" strike="noStrike">
                <a:solidFill>
                  <a:srgbClr val="000000"/>
                </a:solidFill>
                <a:latin typeface="Rubik Light"/>
              </a:rPr>
              <a:t>protected all the time!</a:t>
            </a:r>
            <a:br/>
            <a:r>
              <a:rPr b="0" lang="en-SE" sz="4400" spc="-1" strike="noStrike">
                <a:solidFill>
                  <a:srgbClr val="000000"/>
                </a:solidFill>
                <a:latin typeface="Rubik Light"/>
              </a:rPr>
              <a:t>(at least on paper…)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69" name="CustomShape 26"/>
          <p:cNvSpPr/>
          <p:nvPr/>
        </p:nvSpPr>
        <p:spPr>
          <a:xfrm>
            <a:off x="7088760" y="4896000"/>
            <a:ext cx="4506840" cy="131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GB" sz="2000" spc="-1" strike="noStrike">
                <a:solidFill>
                  <a:srgbClr val="1d1c1d"/>
                </a:solidFill>
                <a:latin typeface="Rubik Light"/>
              </a:rPr>
              <a:t>The amount of land that is protected from human development </a:t>
            </a:r>
            <a:endParaRPr b="0" lang="en-US" sz="2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GB" sz="2000" spc="-1" strike="noStrike">
                <a:solidFill>
                  <a:srgbClr val="1d1c1d"/>
                </a:solidFill>
                <a:latin typeface="Rubik Light"/>
              </a:rPr>
              <a:t>has doubled since 1990. </a:t>
            </a:r>
            <a:endParaRPr b="0" lang="en-US" sz="20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15569</TotalTime>
  <Application>LibreOffice/6.4.7.2$Linux_X86_64 LibreOffice_project/40$Build-2</Application>
  <Words>256</Words>
  <Paragraphs>68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2025-12-20T20:31:06Z</dcterms:modified>
  <cp:revision>362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4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5</vt:i4>
  </property>
</Properties>
</file>